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3" r:id="rId3"/>
    <p:sldId id="285" r:id="rId4"/>
    <p:sldId id="277" r:id="rId5"/>
    <p:sldId id="278" r:id="rId6"/>
    <p:sldId id="279" r:id="rId7"/>
    <p:sldId id="280" r:id="rId8"/>
    <p:sldId id="281" r:id="rId9"/>
    <p:sldId id="282" r:id="rId10"/>
    <p:sldId id="287" r:id="rId11"/>
    <p:sldId id="288" r:id="rId12"/>
  </p:sldIdLst>
  <p:sldSz cx="9144000" cy="6858000" type="screen4x3"/>
  <p:notesSz cx="6648450" cy="9850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969696"/>
    <a:srgbClr val="566668"/>
    <a:srgbClr val="00007A"/>
    <a:srgbClr val="E3C21B"/>
    <a:srgbClr val="F4CC38"/>
    <a:srgbClr val="F2C21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48" autoAdjust="0"/>
    <p:restoredTop sz="86906" autoAdjust="0"/>
  </p:normalViewPr>
  <p:slideViewPr>
    <p:cSldViewPr snapToObjects="1">
      <p:cViewPr varScale="1">
        <p:scale>
          <a:sx n="79" d="100"/>
          <a:sy n="79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3609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4842" y="1"/>
            <a:ext cx="2883608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7600"/>
            <a:ext cx="2883609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4842" y="9357600"/>
            <a:ext cx="2883608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2F336250-E1BB-48AD-85EB-1A7C12E8E209}" type="slidenum">
              <a:rPr lang="nl-NL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05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3609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6518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74" y="4679592"/>
            <a:ext cx="4870303" cy="44307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842" y="1"/>
            <a:ext cx="2883608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7600"/>
            <a:ext cx="2883609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842" y="9357600"/>
            <a:ext cx="2883608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527F12E3-86CC-47A5-90FC-55265C322C82}" type="slidenum">
              <a:rPr lang="nl-NL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4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 smtClean="0"/>
              <a:t>De 5 punten uit de</a:t>
            </a:r>
            <a:r>
              <a:rPr lang="nl-BE" b="0" baseline="0" dirty="0" smtClean="0"/>
              <a:t> theorie worden niet nog eens herhaald.</a:t>
            </a:r>
          </a:p>
          <a:p>
            <a:r>
              <a:rPr lang="nl-BE" b="0" dirty="0" smtClean="0"/>
              <a:t>Vanuit</a:t>
            </a:r>
            <a:r>
              <a:rPr lang="nl-BE" b="0" baseline="0" dirty="0" smtClean="0"/>
              <a:t> de </a:t>
            </a:r>
            <a:r>
              <a:rPr lang="nl-BE" b="0" baseline="0" dirty="0" err="1" smtClean="0"/>
              <a:t>Technopolis</a:t>
            </a:r>
            <a:r>
              <a:rPr lang="nl-BE" b="0" baseline="0" dirty="0" smtClean="0"/>
              <a:t>-praktijk houden wij ook steeds rekening met een aantal andere elementen.</a:t>
            </a:r>
            <a:endParaRPr lang="nl-BE" b="0" dirty="0" smtClean="0"/>
          </a:p>
          <a:p>
            <a:pPr marL="169118" indent="-169118">
              <a:buFontTx/>
              <a:buChar char="-"/>
            </a:pPr>
            <a:r>
              <a:rPr lang="nl-BE" b="1" dirty="0" smtClean="0"/>
              <a:t>Interactief</a:t>
            </a:r>
            <a:r>
              <a:rPr lang="nl-BE" baseline="0" dirty="0" smtClean="0"/>
              <a:t> in de mate dat de veiligheid het toelaat, dus samen met of door de bezoeker laten uitvoeren.</a:t>
            </a:r>
          </a:p>
          <a:p>
            <a:pPr marL="169118" indent="-169118">
              <a:buFontTx/>
              <a:buChar char="-"/>
            </a:pPr>
            <a:r>
              <a:rPr lang="nl-BE" b="1" baseline="0" dirty="0" smtClean="0"/>
              <a:t>Onvoorspelbaar</a:t>
            </a:r>
            <a:r>
              <a:rPr lang="nl-BE" baseline="0" dirty="0" smtClean="0"/>
              <a:t>, verrassend, contra-intuïtief.</a:t>
            </a:r>
          </a:p>
          <a:p>
            <a:pPr marL="169118" indent="-169118">
              <a:buFontTx/>
              <a:buChar char="-"/>
            </a:pPr>
            <a:r>
              <a:rPr lang="nl-BE" b="1" dirty="0" smtClean="0"/>
              <a:t>Spectaculair</a:t>
            </a:r>
            <a:r>
              <a:rPr lang="nl-BE" dirty="0" smtClean="0"/>
              <a:t>.</a:t>
            </a:r>
          </a:p>
          <a:p>
            <a:pPr marL="169118" indent="-169118">
              <a:buFontTx/>
              <a:buChar char="-"/>
            </a:pPr>
            <a:r>
              <a:rPr lang="nl-BE" dirty="0" smtClean="0"/>
              <a:t>Toont wel degelijk een </a:t>
            </a:r>
            <a:r>
              <a:rPr lang="nl-BE" b="1" dirty="0" smtClean="0"/>
              <a:t>wetenschappelijk principe </a:t>
            </a:r>
            <a:r>
              <a:rPr lang="nl-BE" dirty="0" smtClean="0"/>
              <a:t>duidelijk aan (doet dus wat het moet doen), is educatief.</a:t>
            </a:r>
          </a:p>
          <a:p>
            <a:pPr marL="169118" indent="-169118" defTabSz="901964">
              <a:buFontTx/>
              <a:buChar char="-"/>
              <a:defRPr/>
            </a:pPr>
            <a:r>
              <a:rPr lang="nl-BE" dirty="0" smtClean="0"/>
              <a:t>De </a:t>
            </a:r>
            <a:r>
              <a:rPr lang="nl-BE" b="1" dirty="0" smtClean="0"/>
              <a:t>uitvoering</a:t>
            </a:r>
            <a:r>
              <a:rPr lang="nl-BE" dirty="0" smtClean="0"/>
              <a:t>, de manier waarop een experiment gebracht wordt. Wat vertel je wanneer? Wat vertel je? Wat vertel je (nog) niet? Welke timing gebruik je? De leraar bepaalt mee het succes, </a:t>
            </a:r>
            <a:r>
              <a:rPr lang="nl-BE" dirty="0" err="1" smtClean="0"/>
              <a:t>cfr</a:t>
            </a:r>
            <a:r>
              <a:rPr lang="nl-BE" dirty="0" smtClean="0"/>
              <a:t>. een marktkramer: Een goeie krijgt alles verkocht (tegen een te dure prijs),</a:t>
            </a:r>
          </a:p>
          <a:p>
            <a:pPr marL="169118" indent="-169118">
              <a:buFontTx/>
              <a:buChar char="-"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11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219200"/>
            <a:ext cx="8763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819400"/>
            <a:ext cx="8763000" cy="2362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modeltitel te bewerken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6" name="Afbeelding 5" descr="powerpoi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214313"/>
          </a:xfrm>
          <a:prstGeom prst="rect">
            <a:avLst/>
          </a:prstGeom>
        </p:spPr>
      </p:pic>
      <p:pic>
        <p:nvPicPr>
          <p:cNvPr id="8" name="Afbeelding 7" descr="TECH_kleu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6124089"/>
            <a:ext cx="1899320" cy="617279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8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77827" name="Tijdelijke aanduiding voor inhoud 3" descr="KDC (3543 x 23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0"/>
            <a:ext cx="10296525" cy="6864350"/>
          </a:xfrm>
        </p:spPr>
      </p:pic>
      <p:sp>
        <p:nvSpPr>
          <p:cNvPr id="77828" name="Tekstvak 4"/>
          <p:cNvSpPr txBox="1">
            <a:spLocks noChangeArrowheads="1"/>
          </p:cNvSpPr>
          <p:nvPr/>
        </p:nvSpPr>
        <p:spPr bwMode="auto">
          <a:xfrm>
            <a:off x="1989138" y="1268760"/>
            <a:ext cx="323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 smtClean="0">
                <a:solidFill>
                  <a:srgbClr val="800000"/>
                </a:solidFill>
              </a:rPr>
              <a:t>Vragen?</a:t>
            </a:r>
            <a:endParaRPr lang="nl-BE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Olifantentandpasta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73693"/>
            <a:ext cx="7130785" cy="457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Olifantentandpasta</a:t>
            </a:r>
            <a:endParaRPr lang="nl-NL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r>
              <a:rPr lang="nl-NL" baseline="30000" dirty="0" smtClean="0"/>
              <a:t>e – </a:t>
            </a:r>
            <a:r>
              <a:rPr lang="nl-NL" dirty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graad ASO</a:t>
            </a:r>
          </a:p>
          <a:p>
            <a:r>
              <a:rPr lang="nl-NL" dirty="0" smtClean="0"/>
              <a:t>Eindtermen “Chemie”:</a:t>
            </a:r>
          </a:p>
          <a:p>
            <a:pPr lvl="1"/>
            <a:r>
              <a:rPr lang="nl-BE" sz="2000" dirty="0"/>
              <a:t>C15: De leerlingen kunnen de invloed van snelheidsbepalende factoren van een reactie verklaren in termen van botsingen tussen deeltjes en van activeringsenergie. </a:t>
            </a:r>
          </a:p>
          <a:p>
            <a:pPr lvl="1"/>
            <a:r>
              <a:rPr lang="nl-BE" sz="2000" dirty="0"/>
              <a:t>C16: De leerlingen kunnen het onderscheid tussen een evenwichtsreactie en een aflopende reactie beschrijven. </a:t>
            </a:r>
          </a:p>
          <a:p>
            <a:pPr lvl="1"/>
            <a:r>
              <a:rPr lang="nl-BE" sz="2000" dirty="0"/>
              <a:t>C18: De leerlingen kunnen van waterstofperoxide een typische toepassing of eigenschap aangeven.</a:t>
            </a:r>
          </a:p>
        </p:txBody>
      </p:sp>
    </p:spTree>
    <p:extLst>
      <p:ext uri="{BB962C8B-B14F-4D97-AF65-F5344CB8AC3E}">
        <p14:creationId xmlns:p14="http://schemas.microsoft.com/office/powerpoint/2010/main" val="6454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een effectief experiment?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Theoretisch kader onderzoekend leren</a:t>
            </a:r>
            <a:endParaRPr lang="nl-BE" dirty="0"/>
          </a:p>
          <a:p>
            <a:r>
              <a:rPr lang="nl-BE" dirty="0" smtClean="0"/>
              <a:t>Vanuit de </a:t>
            </a:r>
            <a:r>
              <a:rPr lang="nl-BE" dirty="0" err="1" smtClean="0"/>
              <a:t>Technopolis</a:t>
            </a:r>
            <a:r>
              <a:rPr lang="nl-BE" dirty="0" smtClean="0"/>
              <a:t>-praktijk</a:t>
            </a:r>
          </a:p>
          <a:p>
            <a:pPr lvl="1"/>
            <a:r>
              <a:rPr lang="nl-BE" dirty="0" smtClean="0"/>
              <a:t>Interactief</a:t>
            </a:r>
          </a:p>
          <a:p>
            <a:pPr lvl="1"/>
            <a:r>
              <a:rPr lang="nl-BE" dirty="0" smtClean="0"/>
              <a:t>Onvoorspelbaar</a:t>
            </a:r>
          </a:p>
          <a:p>
            <a:pPr lvl="1"/>
            <a:r>
              <a:rPr lang="nl-BE" dirty="0" smtClean="0"/>
              <a:t>Spectaculair</a:t>
            </a:r>
          </a:p>
          <a:p>
            <a:pPr lvl="1"/>
            <a:r>
              <a:rPr lang="nl-BE" dirty="0" smtClean="0"/>
              <a:t>Duiding wetenschappelijk principe</a:t>
            </a:r>
          </a:p>
          <a:p>
            <a:pPr lvl="1"/>
            <a:r>
              <a:rPr lang="nl-BE" dirty="0" smtClean="0"/>
              <a:t>Uitvoering</a:t>
            </a:r>
          </a:p>
        </p:txBody>
      </p:sp>
    </p:spTree>
    <p:extLst>
      <p:ext uri="{BB962C8B-B14F-4D97-AF65-F5344CB8AC3E}">
        <p14:creationId xmlns:p14="http://schemas.microsoft.com/office/powerpoint/2010/main" val="3337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Belangstelling wekken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Spectaculaire opener</a:t>
            </a:r>
          </a:p>
          <a:p>
            <a:endParaRPr lang="nl-BE" dirty="0"/>
          </a:p>
          <a:p>
            <a:pPr lvl="1"/>
            <a:r>
              <a:rPr lang="nl-BE" dirty="0" smtClean="0"/>
              <a:t>Waterstofperoxide</a:t>
            </a:r>
          </a:p>
          <a:p>
            <a:pPr lvl="1"/>
            <a:r>
              <a:rPr lang="nl-BE" dirty="0" smtClean="0"/>
              <a:t>Zeep					</a:t>
            </a:r>
          </a:p>
          <a:p>
            <a:pPr lvl="1"/>
            <a:r>
              <a:rPr lang="nl-BE" dirty="0" smtClean="0"/>
              <a:t>Kaliumjodide</a:t>
            </a:r>
          </a:p>
        </p:txBody>
      </p:sp>
    </p:spTree>
    <p:extLst>
      <p:ext uri="{BB962C8B-B14F-4D97-AF65-F5344CB8AC3E}">
        <p14:creationId xmlns:p14="http://schemas.microsoft.com/office/powerpoint/2010/main" val="11264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Informatie opzoeken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19030"/>
              </p:ext>
            </p:extLst>
          </p:nvPr>
        </p:nvGraphicFramePr>
        <p:xfrm>
          <a:off x="683568" y="2521500"/>
          <a:ext cx="7416825" cy="7034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4296"/>
                <a:gridCol w="2280254"/>
                <a:gridCol w="2472275"/>
              </a:tblGrid>
              <a:tr h="703456">
                <a:tc>
                  <a:txBody>
                    <a:bodyPr/>
                    <a:lstStyle/>
                    <a:p>
                      <a:r>
                        <a:rPr lang="nl-BE" dirty="0" smtClean="0"/>
                        <a:t>Waterstofperoxide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Zeep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Kaliumjodide, Katalysator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03724"/>
              </p:ext>
            </p:extLst>
          </p:nvPr>
        </p:nvGraphicFramePr>
        <p:xfrm>
          <a:off x="683567" y="3283424"/>
          <a:ext cx="7416825" cy="2123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72275"/>
                <a:gridCol w="2472275"/>
                <a:gridCol w="247227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dirty="0" smtClean="0"/>
                        <a:t>H2O2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Maakt bellen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Chemisch proces versnellen</a:t>
                      </a:r>
                      <a:endParaRPr lang="nl-B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Instabiele reactie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Luchtbelletjes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KI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H2O + O2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Ontvetten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…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Exotherme reactie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3 deel-experimenten</a:t>
            </a:r>
          </a:p>
          <a:p>
            <a:pPr lvl="1"/>
            <a:r>
              <a:rPr lang="nl-BE" dirty="0" smtClean="0"/>
              <a:t>Waterstofperoxide + Zeep</a:t>
            </a:r>
          </a:p>
          <a:p>
            <a:pPr lvl="1"/>
            <a:r>
              <a:rPr lang="nl-BE" dirty="0" smtClean="0"/>
              <a:t>Waterstofperoxide + Kaliumjodide</a:t>
            </a:r>
          </a:p>
          <a:p>
            <a:pPr lvl="1"/>
            <a:r>
              <a:rPr lang="nl-BE" dirty="0" smtClean="0"/>
              <a:t>Zeep + Kaliumjodide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388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Een verklaring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Reactievergelijking: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H₂</a:t>
            </a:r>
            <a:r>
              <a:rPr lang="nl-BE" dirty="0"/>
              <a:t>O₂ + I</a:t>
            </a:r>
            <a:r>
              <a:rPr lang="nl-BE" baseline="30000" dirty="0"/>
              <a:t>-</a:t>
            </a:r>
            <a:r>
              <a:rPr lang="nl-BE" dirty="0"/>
              <a:t> → H₂O + </a:t>
            </a:r>
            <a:r>
              <a:rPr lang="nl-BE" dirty="0" smtClean="0"/>
              <a:t>OI</a:t>
            </a:r>
            <a:r>
              <a:rPr lang="nl-BE" baseline="30000" dirty="0" smtClean="0"/>
              <a:t>-</a:t>
            </a:r>
            <a:endParaRPr lang="nl-BE" dirty="0"/>
          </a:p>
          <a:p>
            <a:pPr lvl="1"/>
            <a:r>
              <a:rPr lang="nl-BE" dirty="0" smtClean="0"/>
              <a:t>H</a:t>
            </a:r>
            <a:r>
              <a:rPr lang="nl-BE" dirty="0"/>
              <a:t>₂O₂ + OI</a:t>
            </a:r>
            <a:r>
              <a:rPr lang="nl-BE" baseline="30000" dirty="0"/>
              <a:t>-</a:t>
            </a:r>
            <a:r>
              <a:rPr lang="nl-BE" dirty="0"/>
              <a:t> → H₂O + O₂ + </a:t>
            </a:r>
            <a:r>
              <a:rPr lang="nl-BE" dirty="0" smtClean="0"/>
              <a:t>I</a:t>
            </a:r>
            <a:r>
              <a:rPr lang="nl-BE" baseline="30000" dirty="0" smtClean="0"/>
              <a:t>-</a:t>
            </a:r>
          </a:p>
          <a:p>
            <a:pPr marL="0" indent="0">
              <a:buNone/>
            </a:pPr>
            <a:endParaRPr lang="nl-BE" baseline="30000" dirty="0"/>
          </a:p>
          <a:p>
            <a:pPr lvl="1"/>
            <a:r>
              <a:rPr lang="nl-BE" dirty="0"/>
              <a:t>Exotherme reactie</a:t>
            </a:r>
          </a:p>
        </p:txBody>
      </p:sp>
    </p:spTree>
    <p:extLst>
      <p:ext uri="{BB962C8B-B14F-4D97-AF65-F5344CB8AC3E}">
        <p14:creationId xmlns:p14="http://schemas.microsoft.com/office/powerpoint/2010/main" val="21788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Toepassen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is de rol van biokatalysatoren in ons lichaam? Bij welke processen worden ze gebruikt?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559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grijze achtergrond zonder balk">
  <a:themeElements>
    <a:clrScheme name="Standaardontwer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grijze achtergrond zonder balk</Template>
  <TotalTime>151</TotalTime>
  <Words>345</Words>
  <Application>Microsoft Office PowerPoint</Application>
  <PresentationFormat>Affichage à l'écran (4:3)</PresentationFormat>
  <Paragraphs>76</Paragraphs>
  <Slides>11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Sjabloon grijze achtergrond zonder balk</vt:lpstr>
      <vt:lpstr>Présentation PowerPoint</vt:lpstr>
      <vt:lpstr>Olifantentandpasta</vt:lpstr>
      <vt:lpstr>Olifantentandpasta</vt:lpstr>
      <vt:lpstr>Wat is een effectief experiment?</vt:lpstr>
      <vt:lpstr>1. Belangstelling wekken</vt:lpstr>
      <vt:lpstr>2. Het onderwerp verhelderen</vt:lpstr>
      <vt:lpstr>2. Het onderwerp verhelderen</vt:lpstr>
      <vt:lpstr>3. Een verklaring opstellen</vt:lpstr>
      <vt:lpstr>4. Toepassen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Van den Wouwer</dc:creator>
  <cp:lastModifiedBy>User</cp:lastModifiedBy>
  <cp:revision>17</cp:revision>
  <cp:lastPrinted>1601-01-01T00:00:00Z</cp:lastPrinted>
  <dcterms:created xsi:type="dcterms:W3CDTF">2013-08-23T13:07:29Z</dcterms:created>
  <dcterms:modified xsi:type="dcterms:W3CDTF">2014-01-07T11:16:50Z</dcterms:modified>
</cp:coreProperties>
</file>