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6" r:id="rId2"/>
    <p:sldId id="273" r:id="rId3"/>
    <p:sldId id="285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6" r:id="rId12"/>
    <p:sldId id="287" r:id="rId13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b="1" kern="1200">
        <a:solidFill>
          <a:srgbClr val="E3C21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rgbClr val="E3C21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rgbClr val="E3C21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rgbClr val="E3C21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rgbClr val="E3C21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rgbClr val="E3C21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rgbClr val="E3C21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rgbClr val="E3C21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rgbClr val="E3C21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B9B9"/>
    <a:srgbClr val="969696"/>
    <a:srgbClr val="566668"/>
    <a:srgbClr val="00007A"/>
    <a:srgbClr val="E3C21B"/>
    <a:srgbClr val="F4CC38"/>
    <a:srgbClr val="F2C214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48" autoAdjust="0"/>
    <p:restoredTop sz="70498" autoAdjust="0"/>
  </p:normalViewPr>
  <p:slideViewPr>
    <p:cSldViewPr snapToObjects="1">
      <p:cViewPr varScale="1">
        <p:scale>
          <a:sx n="71" d="100"/>
          <a:sy n="71" d="100"/>
        </p:scale>
        <p:origin x="-31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955" cy="49689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262" tIns="46631" rIns="93262" bIns="46631" numCol="1" anchor="t" anchorCtr="0" compatLnSpc="1">
            <a:prstTxWarp prst="textNoShape">
              <a:avLst/>
            </a:prstTxWarp>
          </a:bodyPr>
          <a:lstStyle>
            <a:lvl1pPr defTabSz="932547" eaLnBrk="0" hangingPunct="0">
              <a:defRPr sz="1200" b="0">
                <a:solidFill>
                  <a:schemeClr val="tx1"/>
                </a:solidFill>
                <a:effectLst/>
                <a:latin typeface="Times New Roman" charset="0"/>
              </a:defRPr>
            </a:lvl1pPr>
          </a:lstStyle>
          <a:p>
            <a:endParaRPr lang="nl-NL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7546" y="1"/>
            <a:ext cx="2946954" cy="49689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262" tIns="46631" rIns="93262" bIns="46631" numCol="1" anchor="t" anchorCtr="0" compatLnSpc="1">
            <a:prstTxWarp prst="textNoShape">
              <a:avLst/>
            </a:prstTxWarp>
          </a:bodyPr>
          <a:lstStyle>
            <a:lvl1pPr algn="r" defTabSz="932547" eaLnBrk="0" hangingPunct="0">
              <a:defRPr sz="1200" b="0">
                <a:solidFill>
                  <a:schemeClr val="tx1"/>
                </a:solidFill>
                <a:effectLst/>
                <a:latin typeface="Times New Roman" charset="0"/>
              </a:defRPr>
            </a:lvl1pPr>
          </a:lstStyle>
          <a:p>
            <a:endParaRPr lang="nl-NL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1"/>
            <a:ext cx="2946955" cy="49688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262" tIns="46631" rIns="93262" bIns="46631" numCol="1" anchor="b" anchorCtr="0" compatLnSpc="1">
            <a:prstTxWarp prst="textNoShape">
              <a:avLst/>
            </a:prstTxWarp>
          </a:bodyPr>
          <a:lstStyle>
            <a:lvl1pPr defTabSz="932547" eaLnBrk="0" hangingPunct="0">
              <a:defRPr sz="1200" b="0">
                <a:solidFill>
                  <a:schemeClr val="tx1"/>
                </a:solidFill>
                <a:effectLst/>
                <a:latin typeface="Times New Roman" charset="0"/>
              </a:defRPr>
            </a:lvl1pPr>
          </a:lstStyle>
          <a:p>
            <a:endParaRPr lang="nl-NL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7546" y="9434511"/>
            <a:ext cx="2946954" cy="49688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262" tIns="46631" rIns="93262" bIns="46631" numCol="1" anchor="b" anchorCtr="0" compatLnSpc="1">
            <a:prstTxWarp prst="textNoShape">
              <a:avLst/>
            </a:prstTxWarp>
          </a:bodyPr>
          <a:lstStyle>
            <a:lvl1pPr algn="r" defTabSz="932547" eaLnBrk="0" hangingPunct="0">
              <a:defRPr sz="1200" b="0">
                <a:solidFill>
                  <a:schemeClr val="tx1"/>
                </a:solidFill>
                <a:effectLst/>
                <a:latin typeface="Times New Roman" charset="0"/>
              </a:defRPr>
            </a:lvl1pPr>
          </a:lstStyle>
          <a:p>
            <a:fld id="{2F336250-E1BB-48AD-85EB-1A7C12E8E209}" type="slidenum">
              <a:rPr lang="nl-NL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2058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955" cy="49689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262" tIns="46631" rIns="93262" bIns="46631" numCol="1" anchor="t" anchorCtr="0" compatLnSpc="1">
            <a:prstTxWarp prst="textNoShape">
              <a:avLst/>
            </a:prstTxWarp>
          </a:bodyPr>
          <a:lstStyle>
            <a:lvl1pPr defTabSz="932547" eaLnBrk="0" hangingPunct="0">
              <a:defRPr sz="1200" b="0">
                <a:solidFill>
                  <a:schemeClr val="tx1"/>
                </a:solidFill>
                <a:effectLst/>
                <a:latin typeface="Times New Roman" charset="0"/>
              </a:defRPr>
            </a:lvl1pPr>
          </a:lstStyle>
          <a:p>
            <a:endParaRPr lang="nl-NL"/>
          </a:p>
        </p:txBody>
      </p:sp>
      <p:sp>
        <p:nvSpPr>
          <p:cNvPr id="2051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17575" y="746125"/>
            <a:ext cx="4967288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605" y="4718054"/>
            <a:ext cx="4977292" cy="44672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262" tIns="46631" rIns="93262" bIns="466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47546" y="1"/>
            <a:ext cx="2946954" cy="49689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262" tIns="46631" rIns="93262" bIns="46631" numCol="1" anchor="t" anchorCtr="0" compatLnSpc="1">
            <a:prstTxWarp prst="textNoShape">
              <a:avLst/>
            </a:prstTxWarp>
          </a:bodyPr>
          <a:lstStyle>
            <a:lvl1pPr algn="r" defTabSz="932547" eaLnBrk="0" hangingPunct="0">
              <a:defRPr sz="1200" b="0">
                <a:solidFill>
                  <a:schemeClr val="tx1"/>
                </a:solidFill>
                <a:effectLst/>
                <a:latin typeface="Times New Roman" charset="0"/>
              </a:defRPr>
            </a:lvl1pPr>
          </a:lstStyle>
          <a:p>
            <a:endParaRPr lang="nl-NL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1"/>
            <a:ext cx="2946955" cy="49688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262" tIns="46631" rIns="93262" bIns="46631" numCol="1" anchor="b" anchorCtr="0" compatLnSpc="1">
            <a:prstTxWarp prst="textNoShape">
              <a:avLst/>
            </a:prstTxWarp>
          </a:bodyPr>
          <a:lstStyle>
            <a:lvl1pPr defTabSz="932547" eaLnBrk="0" hangingPunct="0">
              <a:defRPr sz="1200" b="0">
                <a:solidFill>
                  <a:schemeClr val="tx1"/>
                </a:solidFill>
                <a:effectLst/>
                <a:latin typeface="Times New Roman" charset="0"/>
              </a:defRPr>
            </a:lvl1pPr>
          </a:lstStyle>
          <a:p>
            <a:endParaRPr lang="nl-NL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7546" y="9434511"/>
            <a:ext cx="2946954" cy="49688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262" tIns="46631" rIns="93262" bIns="46631" numCol="1" anchor="b" anchorCtr="0" compatLnSpc="1">
            <a:prstTxWarp prst="textNoShape">
              <a:avLst/>
            </a:prstTxWarp>
          </a:bodyPr>
          <a:lstStyle>
            <a:lvl1pPr algn="r" defTabSz="932547" eaLnBrk="0" hangingPunct="0">
              <a:defRPr sz="1200" b="0">
                <a:solidFill>
                  <a:schemeClr val="tx1"/>
                </a:solidFill>
                <a:effectLst/>
                <a:latin typeface="Times New Roman" charset="0"/>
              </a:defRPr>
            </a:lvl1pPr>
          </a:lstStyle>
          <a:p>
            <a:fld id="{527F12E3-86CC-47A5-90FC-55265C322C82}" type="slidenum">
              <a:rPr lang="nl-NL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32417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12E3-86CC-47A5-90FC-55265C322C82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12E3-86CC-47A5-90FC-55265C322C82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12E3-86CC-47A5-90FC-55265C322C82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l-BE" b="0" dirty="0" smtClean="0"/>
              <a:t>De 5 punten uit de</a:t>
            </a:r>
            <a:r>
              <a:rPr lang="nl-BE" b="0" baseline="0" dirty="0" smtClean="0"/>
              <a:t> theorie worden niet nog eens herhaald.</a:t>
            </a:r>
          </a:p>
          <a:p>
            <a:pPr marL="0" indent="0">
              <a:buFontTx/>
              <a:buNone/>
            </a:pPr>
            <a:r>
              <a:rPr lang="nl-BE" b="0" dirty="0" smtClean="0"/>
              <a:t>Vanuit</a:t>
            </a:r>
            <a:r>
              <a:rPr lang="nl-BE" b="0" baseline="0" dirty="0" smtClean="0"/>
              <a:t> de </a:t>
            </a:r>
            <a:r>
              <a:rPr lang="nl-BE" b="0" baseline="0" dirty="0" err="1" smtClean="0"/>
              <a:t>Technopolis</a:t>
            </a:r>
            <a:r>
              <a:rPr lang="nl-BE" b="0" baseline="0" dirty="0" smtClean="0"/>
              <a:t>-praktijk houden wij ook steeds rekening met een aantal andere elementen.</a:t>
            </a:r>
            <a:endParaRPr lang="nl-BE" b="0" dirty="0" smtClean="0"/>
          </a:p>
          <a:p>
            <a:pPr marL="171450" indent="-171450">
              <a:buFontTx/>
              <a:buChar char="-"/>
            </a:pPr>
            <a:r>
              <a:rPr lang="nl-BE" b="1" dirty="0" smtClean="0"/>
              <a:t>Interactief</a:t>
            </a:r>
            <a:r>
              <a:rPr lang="nl-BE" baseline="0" dirty="0" smtClean="0"/>
              <a:t> in de mate dat de veiligheid het toelaat, dus samen met of door de bezoeker laten uitvoeren.</a:t>
            </a:r>
          </a:p>
          <a:p>
            <a:pPr marL="171450" indent="-171450">
              <a:buFontTx/>
              <a:buChar char="-"/>
            </a:pPr>
            <a:r>
              <a:rPr lang="nl-BE" b="1" baseline="0" dirty="0" smtClean="0"/>
              <a:t>Onvoorspelbaar</a:t>
            </a:r>
            <a:r>
              <a:rPr lang="nl-BE" baseline="0" dirty="0" smtClean="0"/>
              <a:t>, verrassend, contra-intuïtief.</a:t>
            </a:r>
          </a:p>
          <a:p>
            <a:pPr marL="171450" indent="-171450">
              <a:buFontTx/>
              <a:buChar char="-"/>
            </a:pPr>
            <a:r>
              <a:rPr lang="nl-BE" b="1" dirty="0" smtClean="0"/>
              <a:t>Spectaculair</a:t>
            </a:r>
            <a:r>
              <a:rPr lang="nl-BE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kumimoji="1" lang="nl-BE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Toont wel degelijk een </a:t>
            </a:r>
            <a:r>
              <a:rPr kumimoji="1" lang="nl-BE" sz="1200" b="1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wetenschappelijk principe </a:t>
            </a:r>
            <a:r>
              <a:rPr kumimoji="1" lang="nl-BE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duidelijk aan (doet dus wat het moet doen), is educatief.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nl-BE" sz="120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De </a:t>
            </a:r>
            <a:r>
              <a:rPr kumimoji="1" lang="nl-BE" sz="1200" b="1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uitvoering</a:t>
            </a:r>
            <a:r>
              <a:rPr kumimoji="1" lang="nl-BE" sz="120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, de manier waarop een experiment gebracht wordt. W</a:t>
            </a:r>
            <a:r>
              <a:rPr kumimoji="1" lang="nl-BE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at vertel je wanneer?</a:t>
            </a:r>
            <a:r>
              <a:rPr kumimoji="1" lang="nl-BE" sz="120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 </a:t>
            </a:r>
            <a:r>
              <a:rPr kumimoji="1" lang="nl-BE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Wat vertel je?</a:t>
            </a:r>
            <a:r>
              <a:rPr kumimoji="1" lang="nl-BE" sz="120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 Wat vertel je </a:t>
            </a:r>
            <a:r>
              <a:rPr kumimoji="1" lang="nl-BE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(nog) niet?</a:t>
            </a:r>
            <a:r>
              <a:rPr kumimoji="1" lang="nl-BE" sz="120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 W</a:t>
            </a:r>
            <a:r>
              <a:rPr kumimoji="1" lang="nl-BE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elke timing gebruik je? De leraar</a:t>
            </a:r>
            <a:r>
              <a:rPr kumimoji="1" lang="nl-BE" sz="120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 </a:t>
            </a:r>
            <a:r>
              <a:rPr kumimoji="1" lang="nl-BE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bepaalt mee het succes,</a:t>
            </a:r>
            <a:r>
              <a:rPr kumimoji="1" lang="nl-BE" sz="120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 </a:t>
            </a:r>
            <a:r>
              <a:rPr kumimoji="1" lang="nl-BE" sz="1200" kern="1200" baseline="0" dirty="0" err="1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cfr</a:t>
            </a:r>
            <a:r>
              <a:rPr kumimoji="1" lang="nl-BE" sz="120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. </a:t>
            </a:r>
            <a:r>
              <a:rPr kumimoji="1" lang="nl-BE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een marktkramer: Een goeie krijgt alles verkocht (tegen een te dure prijs),</a:t>
            </a:r>
          </a:p>
          <a:p>
            <a:pPr marL="171450" indent="-171450">
              <a:buFontTx/>
              <a:buChar char="-"/>
            </a:pPr>
            <a:endParaRPr kumimoji="1" lang="nl-BE" sz="1200" kern="1200" dirty="0" smtClean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12E3-86CC-47A5-90FC-55265C322C82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4117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12E3-86CC-47A5-90FC-55265C322C82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4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28600" y="1219200"/>
            <a:ext cx="8763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8600" y="2819400"/>
            <a:ext cx="8763000" cy="2362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00850" y="304800"/>
            <a:ext cx="2190750" cy="57912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419850" cy="57912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3053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3053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het opmaakprofiel van de modeltitel te bewerken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00200"/>
            <a:ext cx="8763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het opmaakprofiel van de modeltekst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pic>
        <p:nvPicPr>
          <p:cNvPr id="6" name="Afbeelding 5" descr="powerpoint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-24"/>
            <a:ext cx="9144000" cy="214313"/>
          </a:xfrm>
          <a:prstGeom prst="rect">
            <a:avLst/>
          </a:prstGeom>
        </p:spPr>
      </p:pic>
      <p:pic>
        <p:nvPicPr>
          <p:cNvPr id="8" name="Afbeelding 7" descr="TECH_kleur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6124089"/>
            <a:ext cx="1899320" cy="617279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effectLst/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E3C21B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E3C21B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E3C21B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E3C21B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E3C21B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E3C21B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E3C21B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E3C21B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Blip>
          <a:blip r:embed="rId15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Blip>
          <a:blip r:embed="rId16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Blip>
          <a:blip r:embed="rId17"/>
        </a:buBlip>
        <a:defRPr sz="24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Blip>
          <a:blip r:embed="rId18"/>
        </a:buBlip>
        <a:defRPr sz="2000">
          <a:solidFill>
            <a:schemeClr val="bg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Blip>
          <a:blip r:embed="rId15"/>
        </a:buBlip>
        <a:defRPr sz="2000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Blip>
          <a:blip r:embed="rId15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Blip>
          <a:blip r:embed="rId15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Blip>
          <a:blip r:embed="rId15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Blip>
          <a:blip r:embed="rId15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5" name="Picture 5" descr="G:\communicatie\An Haesaerts\powerpoint\Achtergrond\PPT beginslide\beginslide ppt 0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6669912"/>
          </a:xfrm>
          <a:prstGeom prst="rect">
            <a:avLst/>
          </a:prstGeom>
          <a:noFill/>
        </p:spPr>
      </p:pic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5257800" y="1779588"/>
            <a:ext cx="3657600" cy="206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/>
            <a:r>
              <a:rPr lang="nl-BE" sz="2800" b="0" dirty="0" smtClean="0">
                <a:solidFill>
                  <a:srgbClr val="FFCC00"/>
                </a:solidFill>
                <a:effectLst/>
              </a:rPr>
              <a:t>Ginckels Walter</a:t>
            </a:r>
            <a:endParaRPr lang="nl-BE" sz="2800" b="0" dirty="0">
              <a:solidFill>
                <a:srgbClr val="FFCC00"/>
              </a:solidFill>
              <a:effectLst/>
            </a:endParaRPr>
          </a:p>
          <a:p>
            <a:pPr algn="r"/>
            <a:r>
              <a:rPr lang="nl-BE" sz="2000" b="0" dirty="0" smtClean="0">
                <a:solidFill>
                  <a:srgbClr val="FFCC00"/>
                </a:solidFill>
                <a:effectLst/>
              </a:rPr>
              <a:t>Projectmedewerker Educatie</a:t>
            </a:r>
            <a:endParaRPr lang="nl-BE" sz="2000" b="0" dirty="0">
              <a:solidFill>
                <a:srgbClr val="FFCC00"/>
              </a:solidFill>
              <a:effectLst/>
            </a:endParaRPr>
          </a:p>
          <a:p>
            <a:pPr algn="r"/>
            <a:endParaRPr lang="nl-BE" sz="2000" b="0" dirty="0">
              <a:solidFill>
                <a:srgbClr val="FFCC00"/>
              </a:solidFill>
              <a:effectLst/>
            </a:endParaRPr>
          </a:p>
          <a:p>
            <a:pPr algn="r"/>
            <a:r>
              <a:rPr lang="nl-BE" sz="2000" b="0" dirty="0" smtClean="0">
                <a:solidFill>
                  <a:srgbClr val="FFCC00"/>
                </a:solidFill>
                <a:effectLst/>
              </a:rPr>
              <a:t>walterg@technopolis.be</a:t>
            </a:r>
            <a:endParaRPr lang="nl-BE" sz="2000" b="0" dirty="0">
              <a:solidFill>
                <a:srgbClr val="FFCC00"/>
              </a:solidFill>
              <a:effectLst/>
            </a:endParaRPr>
          </a:p>
          <a:p>
            <a:pPr algn="r"/>
            <a:r>
              <a:rPr lang="nl-BE" sz="2000" b="0" dirty="0">
                <a:solidFill>
                  <a:srgbClr val="FFCC00"/>
                </a:solidFill>
                <a:effectLst/>
              </a:rPr>
              <a:t>www.technopolis.be</a:t>
            </a:r>
            <a:endParaRPr lang="nl-NL" sz="2000" b="0" dirty="0">
              <a:solidFill>
                <a:srgbClr val="FFCC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4. Toepassen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Waarom geef je het best geen plastic zak aan kleuters?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3435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smtClean="0"/>
          </a:p>
        </p:txBody>
      </p:sp>
      <p:pic>
        <p:nvPicPr>
          <p:cNvPr id="77827" name="Tijdelijke aanduiding voor inhoud 3" descr="KDC (3543 x 236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323850" y="0"/>
            <a:ext cx="10296525" cy="6864350"/>
          </a:xfrm>
        </p:spPr>
      </p:pic>
      <p:sp>
        <p:nvSpPr>
          <p:cNvPr id="77828" name="Tekstvak 4"/>
          <p:cNvSpPr txBox="1">
            <a:spLocks noChangeArrowheads="1"/>
          </p:cNvSpPr>
          <p:nvPr/>
        </p:nvSpPr>
        <p:spPr bwMode="auto">
          <a:xfrm>
            <a:off x="1989138" y="1268760"/>
            <a:ext cx="3235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dirty="0" smtClean="0">
                <a:solidFill>
                  <a:srgbClr val="800000"/>
                </a:solidFill>
              </a:rPr>
              <a:t>Vragen?</a:t>
            </a:r>
            <a:endParaRPr lang="nl-BE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5" name="Picture 5" descr="G:\communicatie\An Haesaerts\powerpoint\Achtergrond\PPT beginslide\beginslide ppt 0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6669912"/>
          </a:xfrm>
          <a:prstGeom prst="rect">
            <a:avLst/>
          </a:prstGeom>
          <a:noFill/>
        </p:spPr>
      </p:pic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5257800" y="1779588"/>
            <a:ext cx="3657600" cy="206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/>
            <a:r>
              <a:rPr lang="nl-BE" sz="2800" b="0" dirty="0" smtClean="0">
                <a:solidFill>
                  <a:srgbClr val="FFCC00"/>
                </a:solidFill>
                <a:effectLst/>
              </a:rPr>
              <a:t>Ginckels Walter</a:t>
            </a:r>
            <a:endParaRPr lang="nl-BE" sz="2800" b="0" dirty="0">
              <a:solidFill>
                <a:srgbClr val="FFCC00"/>
              </a:solidFill>
              <a:effectLst/>
            </a:endParaRPr>
          </a:p>
          <a:p>
            <a:pPr algn="r"/>
            <a:r>
              <a:rPr lang="nl-BE" sz="2000" b="0" dirty="0" smtClean="0">
                <a:solidFill>
                  <a:srgbClr val="FFCC00"/>
                </a:solidFill>
                <a:effectLst/>
              </a:rPr>
              <a:t>Projectmedewerker Educatie</a:t>
            </a:r>
            <a:endParaRPr lang="nl-BE" sz="2000" b="0" dirty="0">
              <a:solidFill>
                <a:srgbClr val="FFCC00"/>
              </a:solidFill>
              <a:effectLst/>
            </a:endParaRPr>
          </a:p>
          <a:p>
            <a:pPr algn="r"/>
            <a:endParaRPr lang="nl-BE" sz="2000" b="0" dirty="0">
              <a:solidFill>
                <a:srgbClr val="FFCC00"/>
              </a:solidFill>
              <a:effectLst/>
            </a:endParaRPr>
          </a:p>
          <a:p>
            <a:pPr algn="r"/>
            <a:r>
              <a:rPr lang="nl-BE" sz="2000" b="0" dirty="0" smtClean="0">
                <a:solidFill>
                  <a:srgbClr val="FFCC00"/>
                </a:solidFill>
                <a:effectLst/>
              </a:rPr>
              <a:t>walterg@technopolis.be</a:t>
            </a:r>
            <a:endParaRPr lang="nl-BE" sz="2000" b="0" dirty="0">
              <a:solidFill>
                <a:srgbClr val="FFCC00"/>
              </a:solidFill>
              <a:effectLst/>
            </a:endParaRPr>
          </a:p>
          <a:p>
            <a:pPr algn="r"/>
            <a:r>
              <a:rPr lang="nl-BE" sz="2000" b="0" dirty="0">
                <a:solidFill>
                  <a:srgbClr val="FFCC00"/>
                </a:solidFill>
                <a:effectLst/>
              </a:rPr>
              <a:t>www.technopolis.be</a:t>
            </a:r>
            <a:endParaRPr lang="nl-NL" sz="2000" b="0" dirty="0">
              <a:solidFill>
                <a:srgbClr val="FFCC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</a:t>
            </a:r>
            <a:r>
              <a:rPr lang="nl-NL" baseline="-25000" dirty="0" smtClean="0"/>
              <a:t>2</a:t>
            </a:r>
            <a:r>
              <a:rPr lang="nl-NL" dirty="0" smtClean="0"/>
              <a:t>-concentratie in onze uitgeademde lucht</a:t>
            </a:r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7416824" cy="4293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</a:t>
            </a:r>
            <a:r>
              <a:rPr lang="nl-NL" baseline="-25000" dirty="0" smtClean="0"/>
              <a:t>2</a:t>
            </a:r>
            <a:r>
              <a:rPr lang="nl-NL" dirty="0" smtClean="0"/>
              <a:t>-concentratie in onze uitgeademde lucht</a:t>
            </a:r>
            <a:endParaRPr lang="nl-NL" dirty="0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r>
              <a:rPr lang="nl-NL" baseline="30000" dirty="0" smtClean="0"/>
              <a:t>e</a:t>
            </a:r>
            <a:r>
              <a:rPr lang="nl-NL" dirty="0" smtClean="0"/>
              <a:t> graad ASO</a:t>
            </a:r>
          </a:p>
          <a:p>
            <a:r>
              <a:rPr lang="nl-NL" dirty="0" smtClean="0"/>
              <a:t>Eindtermen Natuurwetenschappen:</a:t>
            </a:r>
          </a:p>
          <a:p>
            <a:pPr lvl="1"/>
            <a:r>
              <a:rPr lang="nl-BE" dirty="0"/>
              <a:t>9. De leerlingen kunnen bij de mens de bouw, de werking en de onderlinge samenhang van het spijsverteringsstelsel, het ademhalingsstelsel, het bloed, de bloedsomloop en het uitscheidingsstelsel beschrijven</a:t>
            </a:r>
            <a:r>
              <a:rPr lang="nl-BE" dirty="0" smtClean="0"/>
              <a:t>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0811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is een effectief experiment?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Theoretisch kader onderzoekend leren</a:t>
            </a:r>
            <a:endParaRPr lang="nl-BE" dirty="0"/>
          </a:p>
          <a:p>
            <a:r>
              <a:rPr lang="nl-BE" dirty="0" smtClean="0"/>
              <a:t>Vanuit de </a:t>
            </a:r>
            <a:r>
              <a:rPr lang="nl-BE" dirty="0" err="1" smtClean="0"/>
              <a:t>Technopolis</a:t>
            </a:r>
            <a:r>
              <a:rPr lang="nl-BE" dirty="0" smtClean="0"/>
              <a:t>-praktijk</a:t>
            </a:r>
          </a:p>
          <a:p>
            <a:pPr lvl="1"/>
            <a:r>
              <a:rPr lang="nl-BE" dirty="0" smtClean="0"/>
              <a:t>Interactief</a:t>
            </a:r>
          </a:p>
          <a:p>
            <a:pPr lvl="1"/>
            <a:r>
              <a:rPr lang="nl-BE" dirty="0" smtClean="0"/>
              <a:t>Onvoorspelbaar</a:t>
            </a:r>
          </a:p>
          <a:p>
            <a:pPr lvl="1"/>
            <a:r>
              <a:rPr lang="nl-BE" dirty="0" smtClean="0"/>
              <a:t>Spectaculair</a:t>
            </a:r>
          </a:p>
          <a:p>
            <a:pPr lvl="1"/>
            <a:r>
              <a:rPr lang="nl-BE" dirty="0" smtClean="0"/>
              <a:t>Duiding wetenschappelijk principe</a:t>
            </a:r>
          </a:p>
          <a:p>
            <a:pPr lvl="1"/>
            <a:r>
              <a:rPr lang="nl-BE" dirty="0" smtClean="0"/>
              <a:t>Uitvoering</a:t>
            </a:r>
          </a:p>
        </p:txBody>
      </p:sp>
    </p:spTree>
    <p:extLst>
      <p:ext uri="{BB962C8B-B14F-4D97-AF65-F5344CB8AC3E}">
        <p14:creationId xmlns:p14="http://schemas.microsoft.com/office/powerpoint/2010/main" val="333715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 Belangstelling wekken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                 A         B        C</a:t>
            </a:r>
          </a:p>
          <a:p>
            <a:pPr marL="0" indent="0">
              <a:buNone/>
            </a:pPr>
            <a:r>
              <a:rPr lang="nl-BE" dirty="0" smtClean="0"/>
              <a:t>		    </a:t>
            </a:r>
            <a:r>
              <a:rPr lang="nl-BE" dirty="0" smtClean="0">
                <a:sym typeface="Symbol"/>
              </a:rPr>
              <a:t></a:t>
            </a: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           verkleurt</a:t>
            </a:r>
            <a:endParaRPr lang="nl-BE" dirty="0"/>
          </a:p>
        </p:txBody>
      </p:sp>
      <p:pic>
        <p:nvPicPr>
          <p:cNvPr id="1030" name="Picture 6" descr="C:\Users\Sofie\AppData\Local\Microsoft\Windows\Temporary Internet Files\Content.IE5\32WFRL5P\MC90044171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118" y="1883879"/>
            <a:ext cx="5616624" cy="212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40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2. Het onderwerp verhelderen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Twee mogelijkheden</a:t>
            </a:r>
          </a:p>
          <a:p>
            <a:pPr marL="0" indent="0">
              <a:buNone/>
            </a:pPr>
            <a:endParaRPr lang="nl-BE" dirty="0" smtClean="0"/>
          </a:p>
          <a:p>
            <a:pPr lvl="1"/>
            <a:r>
              <a:rPr lang="nl-BE" dirty="0" smtClean="0"/>
              <a:t>Het ligt aan leerling A</a:t>
            </a:r>
          </a:p>
          <a:p>
            <a:pPr marL="457200" lvl="1" indent="0">
              <a:buNone/>
            </a:pPr>
            <a:endParaRPr lang="nl-BE" dirty="0" smtClean="0"/>
          </a:p>
          <a:p>
            <a:pPr lvl="1"/>
            <a:r>
              <a:rPr lang="nl-BE" dirty="0" smtClean="0"/>
              <a:t>Het ligt aan de vloeistof</a:t>
            </a:r>
          </a:p>
          <a:p>
            <a:pPr marL="457200" lvl="1" indent="0">
              <a:buNone/>
            </a:pPr>
            <a:endParaRPr lang="nl-BE" dirty="0" smtClean="0"/>
          </a:p>
          <a:p>
            <a:pPr lvl="1">
              <a:buFont typeface="Arial" pitchFamily="34" charset="0"/>
              <a:buChar char="•"/>
            </a:pPr>
            <a:endParaRPr lang="nl-BE" dirty="0" smtClean="0"/>
          </a:p>
        </p:txBody>
      </p:sp>
      <p:pic>
        <p:nvPicPr>
          <p:cNvPr id="2052" name="Picture 4" descr="C:\Program Files\Microsoft Office\MEDIA\OFFICE14\Bullets\BD1475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76" y="2564904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ofie\AppData\Local\Microsoft\Windows\Temporary Internet Files\Content.IE5\B4HDG7EP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62079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91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2. Het onderwerp verhelderen (2)</a:t>
            </a:r>
            <a:endParaRPr lang="nl-BE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r>
              <a:rPr lang="nl-BE" dirty="0" smtClean="0"/>
              <a:t>Meteen blazen</a:t>
            </a:r>
          </a:p>
          <a:p>
            <a:pPr marL="0" indent="0">
              <a:buNone/>
            </a:pPr>
            <a:r>
              <a:rPr lang="nl-BE" sz="6600" dirty="0" smtClean="0"/>
              <a:t>    ≠</a:t>
            </a:r>
            <a:endParaRPr lang="nl-BE" sz="6600" dirty="0"/>
          </a:p>
          <a:p>
            <a:r>
              <a:rPr lang="nl-BE" dirty="0" smtClean="0"/>
              <a:t>Adem inhouden</a:t>
            </a:r>
            <a:endParaRPr lang="nl-BE" dirty="0"/>
          </a:p>
        </p:txBody>
      </p:sp>
      <p:pic>
        <p:nvPicPr>
          <p:cNvPr id="3075" name="Picture 3" descr="C:\Users\Sofie\AppData\Local\Microsoft\Windows\Temporary Internet Files\Content.IE5\R10ZDWYG\MC900441715[1].pn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30"/>
          <a:stretch/>
        </p:blipFill>
        <p:spPr bwMode="auto">
          <a:xfrm>
            <a:off x="1187624" y="2636912"/>
            <a:ext cx="2423098" cy="239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07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3. Een verklaring opstellen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Wat gebeurt er in onze longen?</a:t>
            </a:r>
          </a:p>
          <a:p>
            <a:pPr marL="0" indent="0">
              <a:buNone/>
            </a:pPr>
            <a:endParaRPr lang="nl-BE" dirty="0" smtClean="0"/>
          </a:p>
          <a:p>
            <a:r>
              <a:rPr lang="nl-BE" dirty="0" smtClean="0"/>
              <a:t>Informatie opzoeken</a:t>
            </a:r>
          </a:p>
          <a:p>
            <a:pPr lvl="1"/>
            <a:r>
              <a:rPr lang="nl-BE" dirty="0" smtClean="0"/>
              <a:t>Zuurstofuitwisseling</a:t>
            </a:r>
          </a:p>
          <a:p>
            <a:pPr lvl="1"/>
            <a:r>
              <a:rPr lang="nl-BE" dirty="0" smtClean="0"/>
              <a:t>Samenstelling in- en uitgeademde lucht</a:t>
            </a:r>
          </a:p>
        </p:txBody>
      </p:sp>
    </p:spTree>
    <p:extLst>
      <p:ext uri="{BB962C8B-B14F-4D97-AF65-F5344CB8AC3E}">
        <p14:creationId xmlns:p14="http://schemas.microsoft.com/office/powerpoint/2010/main" val="217423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59035"/>
            <a:ext cx="8229600" cy="1162050"/>
          </a:xfrm>
        </p:spPr>
        <p:txBody>
          <a:bodyPr anchor="ctr"/>
          <a:lstStyle/>
          <a:p>
            <a:pPr algn="ctr"/>
            <a:r>
              <a:rPr lang="nl-BE" sz="3600" b="0" dirty="0" smtClean="0"/>
              <a:t>3. Een </a:t>
            </a:r>
            <a:r>
              <a:rPr lang="nl-BE" sz="3600" b="0" dirty="0"/>
              <a:t>verklaring opstellen (2)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608" y="1521084"/>
            <a:ext cx="3610744" cy="1204565"/>
          </a:xfrm>
        </p:spPr>
        <p:txBody>
          <a:bodyPr numCol="1"/>
          <a:lstStyle/>
          <a:p>
            <a:r>
              <a:rPr lang="nl-BE" dirty="0" smtClean="0"/>
              <a:t>Inademen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half" idx="2"/>
          </p:nvPr>
        </p:nvSpPr>
        <p:spPr>
          <a:xfrm>
            <a:off x="457200" y="2185733"/>
            <a:ext cx="8003232" cy="3506068"/>
          </a:xfrm>
        </p:spPr>
        <p:txBody>
          <a:bodyPr/>
          <a:lstStyle/>
          <a:p>
            <a:r>
              <a:rPr lang="nl-BE" sz="3200" dirty="0" smtClean="0"/>
              <a:t>				</a:t>
            </a:r>
            <a:r>
              <a:rPr lang="nl-BE" sz="4400" dirty="0" smtClean="0">
                <a:sym typeface="Symbol"/>
              </a:rPr>
              <a:t></a:t>
            </a:r>
            <a:endParaRPr lang="nl-BE" sz="3200" dirty="0" smtClean="0"/>
          </a:p>
          <a:p>
            <a:pPr algn="ctr"/>
            <a:r>
              <a:rPr lang="nl-BE" sz="2800" dirty="0" smtClean="0"/>
              <a:t>  Groot </a:t>
            </a:r>
            <a:r>
              <a:rPr lang="nl-BE" sz="2800" dirty="0"/>
              <a:t>verschil in CO2-concentratie!</a:t>
            </a:r>
          </a:p>
          <a:p>
            <a:endParaRPr lang="nl-BE" sz="3200" dirty="0" smtClean="0"/>
          </a:p>
          <a:p>
            <a:r>
              <a:rPr lang="nl-BE" sz="2800" dirty="0" smtClean="0"/>
              <a:t>Verklaring testen: 		+ </a:t>
            </a:r>
            <a:r>
              <a:rPr lang="nl-BE" sz="2800" dirty="0" err="1" smtClean="0"/>
              <a:t>droogijs</a:t>
            </a:r>
            <a:r>
              <a:rPr lang="nl-BE" sz="2800" dirty="0" smtClean="0"/>
              <a:t> 						   </a:t>
            </a:r>
            <a:r>
              <a:rPr lang="nl-BE" sz="2400" dirty="0" smtClean="0"/>
              <a:t>(CO</a:t>
            </a:r>
            <a:r>
              <a:rPr lang="nl-BE" sz="2400" baseline="-25000" dirty="0" smtClean="0"/>
              <a:t>2</a:t>
            </a:r>
            <a:r>
              <a:rPr lang="nl-BE" sz="2400" dirty="0" smtClean="0"/>
              <a:t> bij -78°C)</a:t>
            </a:r>
            <a:endParaRPr lang="nl-BE" sz="2400" dirty="0"/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 bwMode="auto">
          <a:xfrm>
            <a:off x="4654352" y="1521085"/>
            <a:ext cx="3304227" cy="120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Blip>
                <a:blip r:embed="rId2"/>
              </a:buBlip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Blip>
                <a:blip r:embed="rId3"/>
              </a:buBlip>
              <a:defRPr sz="28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Blip>
                <a:blip r:embed="rId4"/>
              </a:buBlip>
              <a:defRPr sz="24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Blip>
                <a:blip r:embed="rId5"/>
              </a:buBlip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Blip>
                <a:blip r:embed="rId2"/>
              </a:buBlip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nl-BE" b="0" kern="0" dirty="0" smtClean="0">
                <a:effectLst/>
              </a:rPr>
              <a:t>Uitademen</a:t>
            </a:r>
          </a:p>
        </p:txBody>
      </p:sp>
      <p:pic>
        <p:nvPicPr>
          <p:cNvPr id="10" name="Picture 3" descr="C:\Users\Sofie\AppData\Local\Microsoft\Windows\Temporary Internet Files\Content.IE5\R10ZDWYG\MC900441715[1]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30"/>
          <a:stretch/>
        </p:blipFill>
        <p:spPr bwMode="auto">
          <a:xfrm>
            <a:off x="3491880" y="3861048"/>
            <a:ext cx="1728192" cy="170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6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Sjabloon grijze achtergrond zonder balk">
  <a:themeElements>
    <a:clrScheme name="Standaardontwerp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Standaardontwer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rgbClr val="E3C21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rgbClr val="E3C21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 grijze achtergrond zonder balk</Template>
  <TotalTime>117</TotalTime>
  <Words>302</Words>
  <Application>Microsoft Office PowerPoint</Application>
  <PresentationFormat>Affichage à l'écran (4:3)</PresentationFormat>
  <Paragraphs>71</Paragraphs>
  <Slides>12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Sjabloon grijze achtergrond zonder balk</vt:lpstr>
      <vt:lpstr>Présentation PowerPoint</vt:lpstr>
      <vt:lpstr>CO2-concentratie in onze uitgeademde lucht</vt:lpstr>
      <vt:lpstr>CO2-concentratie in onze uitgeademde lucht</vt:lpstr>
      <vt:lpstr>Wat is een effectief experiment?</vt:lpstr>
      <vt:lpstr>1. Belangstelling wekken</vt:lpstr>
      <vt:lpstr>2. Het onderwerp verhelderen</vt:lpstr>
      <vt:lpstr>2. Het onderwerp verhelderen (2)</vt:lpstr>
      <vt:lpstr>3. Een verklaring opstellen</vt:lpstr>
      <vt:lpstr>3. Een verklaring opstellen (2)</vt:lpstr>
      <vt:lpstr>4. Toepassen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Sofie Van den Wouwer</dc:creator>
  <cp:lastModifiedBy>User</cp:lastModifiedBy>
  <cp:revision>13</cp:revision>
  <cp:lastPrinted>1601-01-01T00:00:00Z</cp:lastPrinted>
  <dcterms:created xsi:type="dcterms:W3CDTF">2013-08-23T13:07:29Z</dcterms:created>
  <dcterms:modified xsi:type="dcterms:W3CDTF">2014-01-07T11:14:14Z</dcterms:modified>
</cp:coreProperties>
</file>