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8"/>
  </p:handoutMasterIdLst>
  <p:sldIdLst>
    <p:sldId id="256" r:id="rId2"/>
    <p:sldId id="258" r:id="rId3"/>
    <p:sldId id="257" r:id="rId4"/>
    <p:sldId id="270" r:id="rId5"/>
    <p:sldId id="259" r:id="rId6"/>
    <p:sldId id="260" r:id="rId7"/>
    <p:sldId id="269" r:id="rId8"/>
    <p:sldId id="261" r:id="rId9"/>
    <p:sldId id="27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46F96-78E6-4FEE-97EF-4400316E2B17}" type="datetimeFigureOut">
              <a:rPr lang="nl-BE" smtClean="0"/>
              <a:pPr/>
              <a:t>7/01/2014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209D8-9F0C-4320-898C-A774F2A93234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25358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7/01/2014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7/01/2014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7/01/2014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7/01/2014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7/01/2014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7/01/2014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7/01/2014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7/01/2014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7/01/2014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7/01/2014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40CE-3308-4696-89CE-553DE0FB6B5E}" type="datetimeFigureOut">
              <a:rPr lang="nl-BE" smtClean="0"/>
              <a:pPr/>
              <a:t>7/01/2014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F788-45DD-4ABD-9CDB-B16F0F1B67EA}" type="slidenum">
              <a:rPr lang="nl-BE" smtClean="0"/>
              <a:pPr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040CE-3308-4696-89CE-553DE0FB6B5E}" type="datetimeFigureOut">
              <a:rPr lang="nl-BE" smtClean="0"/>
              <a:pPr/>
              <a:t>7/01/2014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8F788-45DD-4ABD-9CDB-B16F0F1B67EA}" type="slidenum">
              <a:rPr lang="nl-BE" smtClean="0"/>
              <a:pPr/>
              <a:t>‹N°›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be/url?sa=i&amp;rct=j&amp;q=merci&amp;source=images&amp;cd=&amp;cad=rja&amp;docid=gbHhIIUdRLagOM&amp;tbnid=0RHgNaAZpBU0KM:&amp;ved=0CAUQjRw&amp;url=http://vtt-laperuwelzienne.blogspot.com/2013/05/merci.html&amp;ei=9u3OUZvKBsThPMKjgYAB&amp;bvm=bv.48572450,d.ZWU&amp;psig=AFQjCNGvxfqZWZixm0CkI7j8m2CuNxAN3A&amp;ust=137260222621380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/>
          <p:cNvSpPr txBox="1"/>
          <p:nvPr/>
        </p:nvSpPr>
        <p:spPr>
          <a:xfrm>
            <a:off x="683568" y="980728"/>
            <a:ext cx="820891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BE" sz="2400" b="1" dirty="0" smtClean="0">
              <a:solidFill>
                <a:srgbClr val="002060"/>
              </a:solidFill>
            </a:endParaRPr>
          </a:p>
          <a:p>
            <a:pPr algn="ctr"/>
            <a:endParaRPr lang="nl-BE" sz="2400" b="1" dirty="0">
              <a:solidFill>
                <a:srgbClr val="002060"/>
              </a:solidFill>
            </a:endParaRPr>
          </a:p>
          <a:p>
            <a:pPr algn="ctr"/>
            <a:r>
              <a:rPr lang="nl-BE" sz="4000" b="1" dirty="0" smtClean="0">
                <a:solidFill>
                  <a:srgbClr val="002060"/>
                </a:solidFill>
              </a:rPr>
              <a:t>Succesvoller </a:t>
            </a:r>
            <a:r>
              <a:rPr lang="nl-BE" sz="4000" b="1" dirty="0">
                <a:solidFill>
                  <a:srgbClr val="002060"/>
                </a:solidFill>
              </a:rPr>
              <a:t>experimenteren in de lessen wetenschappen</a:t>
            </a:r>
            <a:endParaRPr lang="nl-BE" sz="4000" dirty="0">
              <a:solidFill>
                <a:srgbClr val="002060"/>
              </a:solidFill>
            </a:endParaRPr>
          </a:p>
          <a:p>
            <a:pPr algn="ctr"/>
            <a:endParaRPr lang="nl-BE" sz="2400" b="1" dirty="0"/>
          </a:p>
          <a:p>
            <a:pPr algn="ctr"/>
            <a:endParaRPr lang="nl-BE" sz="2400" b="1" dirty="0" smtClean="0"/>
          </a:p>
          <a:p>
            <a:pPr algn="ctr"/>
            <a:endParaRPr lang="nl-BE" b="1" dirty="0"/>
          </a:p>
          <a:p>
            <a:pPr algn="ctr"/>
            <a:r>
              <a:rPr lang="nl-BE" b="1" dirty="0"/>
              <a:t/>
            </a:r>
            <a:br>
              <a:rPr lang="nl-BE" b="1" dirty="0"/>
            </a:br>
            <a:r>
              <a:rPr lang="nl-BE" sz="3600" b="1" dirty="0"/>
              <a:t>Introductie tot </a:t>
            </a:r>
            <a:r>
              <a:rPr lang="nl-BE" sz="3600" b="1" dirty="0" smtClean="0"/>
              <a:t>de experimenteersessies</a:t>
            </a:r>
          </a:p>
          <a:p>
            <a:pPr algn="r"/>
            <a:r>
              <a:rPr lang="nl-BE" b="1" dirty="0"/>
              <a:t>	Gaston Moens, </a:t>
            </a:r>
            <a:r>
              <a:rPr lang="nl-BE" b="1" dirty="0" err="1" smtClean="0"/>
              <a:t>VUBrussel</a:t>
            </a:r>
            <a:endParaRPr lang="nl-BE" b="1" dirty="0" smtClean="0"/>
          </a:p>
          <a:p>
            <a:pPr algn="ctr"/>
            <a:endParaRPr lang="nl-BE" b="1" dirty="0" smtClean="0"/>
          </a:p>
          <a:p>
            <a:pPr algn="ctr"/>
            <a:r>
              <a:rPr lang="nl-BE" sz="2400" b="1" dirty="0" smtClean="0">
                <a:solidFill>
                  <a:srgbClr val="002060"/>
                </a:solidFill>
              </a:rPr>
              <a:t>Hoe experimenten in een krachtige leeromgeving plaatsen</a:t>
            </a:r>
            <a:endParaRPr lang="nl-BE" sz="2400" dirty="0"/>
          </a:p>
          <a:p>
            <a:pPr algn="ctr"/>
            <a:endParaRPr lang="nl-BE" dirty="0"/>
          </a:p>
        </p:txBody>
      </p:sp>
      <p:graphicFrame>
        <p:nvGraphicFramePr>
          <p:cNvPr id="14" name="Tabel 13"/>
          <p:cNvGraphicFramePr>
            <a:graphicFrameLocks noGrp="1"/>
          </p:cNvGraphicFramePr>
          <p:nvPr/>
        </p:nvGraphicFramePr>
        <p:xfrm>
          <a:off x="1524000" y="3345180"/>
          <a:ext cx="6096000" cy="16764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B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nl-B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1269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11268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nl-BE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nl-BE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nl-BE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nl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al 6"/>
          <p:cNvSpPr/>
          <p:nvPr/>
        </p:nvSpPr>
        <p:spPr>
          <a:xfrm>
            <a:off x="467544" y="5229200"/>
            <a:ext cx="7848872" cy="79208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188640"/>
            <a:ext cx="820891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</a:t>
            </a:r>
            <a:endParaRPr lang="nl-BE" sz="3200" dirty="0" smtClean="0"/>
          </a:p>
          <a:p>
            <a:pPr marL="971550" lvl="1" indent="-514350">
              <a:buFont typeface="Arial" pitchFamily="34" charset="0"/>
              <a:buChar char="•"/>
            </a:pPr>
            <a:endParaRPr lang="nl-BE" sz="3200" b="1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dirty="0" smtClean="0"/>
              <a:t>Het onderwerp verhelderen</a:t>
            </a:r>
          </a:p>
          <a:p>
            <a:pPr marL="971550" lvl="1" indent="-514350"/>
            <a:endParaRPr lang="nl-BE" sz="3200" dirty="0" smtClean="0"/>
          </a:p>
          <a:p>
            <a:pPr marL="1428750" lvl="2" indent="-514350">
              <a:buFont typeface="Arial" pitchFamily="34" charset="0"/>
              <a:buChar char="•"/>
            </a:pPr>
            <a:r>
              <a:rPr lang="nl-BE" sz="2400" dirty="0" smtClean="0"/>
              <a:t>Hoe ga je met je leerlingen het probleem duidelijker stellen zodat het kan worden aangepakt ?</a:t>
            </a:r>
          </a:p>
          <a:p>
            <a:pPr marL="1428750" lvl="2" indent="-514350">
              <a:buFont typeface="Arial" pitchFamily="34" charset="0"/>
              <a:buChar char="•"/>
            </a:pPr>
            <a:r>
              <a:rPr lang="nl-BE" sz="2400" dirty="0" smtClean="0"/>
              <a:t>Welk bijkomend experiment voorzie je om een vermoeden te toetsen ?</a:t>
            </a:r>
          </a:p>
          <a:p>
            <a:pPr marL="1428750" lvl="2" indent="-514350">
              <a:buFont typeface="Arial" pitchFamily="34" charset="0"/>
              <a:buChar char="•"/>
            </a:pPr>
            <a:endParaRPr lang="nl-BE" sz="3200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188640"/>
            <a:ext cx="820891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</a:t>
            </a:r>
            <a:endParaRPr lang="nl-BE" sz="3200" dirty="0" smtClean="0"/>
          </a:p>
          <a:p>
            <a:pPr marL="971550" lvl="1" indent="-514350">
              <a:buFont typeface="Arial" pitchFamily="34" charset="0"/>
              <a:buChar char="•"/>
            </a:pPr>
            <a:endParaRPr lang="nl-BE" sz="3200" b="1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dirty="0" smtClean="0"/>
              <a:t>Een verklaring opstellen</a:t>
            </a:r>
          </a:p>
          <a:p>
            <a:pPr marL="971550" lvl="1" indent="-514350"/>
            <a:endParaRPr lang="nl-BE" sz="3200" b="1" dirty="0" smtClean="0"/>
          </a:p>
          <a:p>
            <a:pPr marL="1428750" lvl="2" indent="-514350">
              <a:buFont typeface="Arial" pitchFamily="34" charset="0"/>
              <a:buChar char="•"/>
            </a:pPr>
            <a:r>
              <a:rPr lang="nl-BE" sz="2400" dirty="0" smtClean="0"/>
              <a:t>Hoe ga je met de leerlingen een verklaring opstellen en die toetsen met een experiment ?</a:t>
            </a:r>
          </a:p>
          <a:p>
            <a:pPr marL="1428750" lvl="2" indent="-514350">
              <a:buFont typeface="Arial" pitchFamily="34" charset="0"/>
              <a:buChar char="•"/>
            </a:pPr>
            <a:endParaRPr lang="nl-BE" sz="3200" dirty="0" smtClean="0"/>
          </a:p>
          <a:p>
            <a:pPr marL="1428750" lvl="2" indent="-514350">
              <a:buFont typeface="Arial" pitchFamily="34" charset="0"/>
              <a:buChar char="•"/>
            </a:pPr>
            <a:endParaRPr lang="nl-BE" sz="3200" dirty="0"/>
          </a:p>
          <a:p>
            <a:pPr marL="0" lvl="1"/>
            <a:endParaRPr lang="nl-BE" sz="2800" i="1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</a:t>
            </a:r>
            <a:endParaRPr lang="nl-BE" sz="3200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dirty="0" smtClean="0"/>
              <a:t>Toepassen</a:t>
            </a:r>
          </a:p>
          <a:p>
            <a:pPr marL="971550" lvl="1" indent="-514350"/>
            <a:endParaRPr lang="nl-BE" sz="3200" dirty="0" smtClean="0"/>
          </a:p>
          <a:p>
            <a:pPr marL="1428750" lvl="2" indent="-514350">
              <a:buFont typeface="Arial" pitchFamily="34" charset="0"/>
              <a:buChar char="•"/>
            </a:pPr>
            <a:r>
              <a:rPr lang="nl-BE" sz="2400" dirty="0" smtClean="0"/>
              <a:t>Samen met de leerlingen een toepassing bedenken van wat ze hebben ontdekt</a:t>
            </a:r>
          </a:p>
          <a:p>
            <a:pPr marL="1428750" lvl="2" indent="-514350">
              <a:buFont typeface="Arial" pitchFamily="34" charset="0"/>
              <a:buChar char="•"/>
            </a:pPr>
            <a:endParaRPr lang="nl-BE" sz="3200" dirty="0" smtClean="0"/>
          </a:p>
          <a:p>
            <a:pPr marL="1428750" lvl="2" indent="-514350">
              <a:buFont typeface="Arial" pitchFamily="34" charset="0"/>
              <a:buChar char="•"/>
            </a:pPr>
            <a:endParaRPr lang="nl-BE" sz="3200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ZES EXPERIMENTEN GESELECTEERD DOOR EEN JURY</a:t>
            </a:r>
          </a:p>
          <a:p>
            <a:pPr marL="514350" indent="-514350">
              <a:buFont typeface="+mj-lt"/>
              <a:buAutoNum type="arabicPeriod" startAt="9"/>
            </a:pPr>
            <a:endParaRPr lang="nl-BE" sz="3200" b="1" dirty="0"/>
          </a:p>
          <a:p>
            <a:pPr marL="514350" indent="-514350">
              <a:buFont typeface="+mj-lt"/>
              <a:buAutoNum type="arabicPeriod"/>
            </a:pPr>
            <a:r>
              <a:rPr lang="nl-BE" sz="3200" dirty="0" smtClean="0"/>
              <a:t>Aansluiting eindtermen		20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3200" dirty="0" smtClean="0"/>
              <a:t>Eenvoudig uitvoerbaar		20 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3200" dirty="0" smtClean="0"/>
              <a:t>Verwondering opwekken 	20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3200" dirty="0" smtClean="0"/>
              <a:t>Inpasbaar in les 			20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3200" dirty="0" smtClean="0"/>
              <a:t>Conform sjabloon 			20</a:t>
            </a:r>
          </a:p>
          <a:p>
            <a:pPr marL="514350" indent="-514350"/>
            <a:endParaRPr lang="nl-BE" sz="2800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dirty="0" smtClean="0"/>
              <a:t>Wetenschappelijke correctheid</a:t>
            </a:r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ENKELE VASTSTELLINGEN</a:t>
            </a:r>
          </a:p>
          <a:p>
            <a:pPr marL="514350" indent="-514350"/>
            <a:endParaRPr lang="nl-BE" sz="3200" b="1" dirty="0"/>
          </a:p>
          <a:p>
            <a:pPr marL="514350" indent="-514350">
              <a:buFont typeface="Arial" pitchFamily="34" charset="0"/>
              <a:buChar char="•"/>
            </a:pPr>
            <a:r>
              <a:rPr lang="nl-BE" sz="3200" dirty="0" smtClean="0"/>
              <a:t>Beperkt aantal inzendingen 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nl-BE" sz="3200" dirty="0" smtClean="0"/>
              <a:t>Grote verschillen in aanpak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nl-BE" sz="3200" dirty="0" smtClean="0"/>
              <a:t>Grote verschillen in beoordeling juryleden</a:t>
            </a:r>
          </a:p>
          <a:p>
            <a:pPr marL="514350" indent="-514350">
              <a:buFont typeface="Arial" pitchFamily="34" charset="0"/>
              <a:buChar char="•"/>
            </a:pPr>
            <a:endParaRPr lang="nl-BE" sz="3200" dirty="0"/>
          </a:p>
          <a:p>
            <a:pPr marL="514350" indent="-514350"/>
            <a:r>
              <a:rPr lang="nl-BE" sz="3200" dirty="0" smtClean="0"/>
              <a:t>			Te hoge drempel ?</a:t>
            </a:r>
          </a:p>
          <a:p>
            <a:pPr marL="514350" indent="-514350"/>
            <a:r>
              <a:rPr lang="nl-BE" sz="3200" dirty="0" smtClean="0"/>
              <a:t>			Geen consensus over wat een goed 		experiment is in het kader van 			onderzoekend leren ?</a:t>
            </a:r>
          </a:p>
        </p:txBody>
      </p:sp>
      <p:sp>
        <p:nvSpPr>
          <p:cNvPr id="3" name="Ingekeepte PIJL-RECHTS 2"/>
          <p:cNvSpPr/>
          <p:nvPr/>
        </p:nvSpPr>
        <p:spPr>
          <a:xfrm>
            <a:off x="1289336" y="4240512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4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5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EXPERIMENTEN</a:t>
            </a:r>
          </a:p>
          <a:p>
            <a:pPr marL="514350" indent="-514350">
              <a:buFont typeface="+mj-lt"/>
              <a:buAutoNum type="arabicPeriod" startAt="11"/>
            </a:pPr>
            <a:endParaRPr lang="nl-BE" sz="3200" b="1" dirty="0"/>
          </a:p>
          <a:p>
            <a:pPr marL="514350" indent="-514350">
              <a:buFont typeface="Arial" pitchFamily="34" charset="0"/>
              <a:buChar char="•"/>
            </a:pPr>
            <a:r>
              <a:rPr lang="nl-BE" sz="3200" b="1" dirty="0" smtClean="0"/>
              <a:t>Bernadette Anbergen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i="1" dirty="0" smtClean="0"/>
              <a:t>Kracht van Archimedes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nl-BE" sz="3200" b="1" dirty="0" smtClean="0"/>
              <a:t>Katrien Strubbe &amp; Julien Van Paemel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i="1" dirty="0" smtClean="0"/>
              <a:t>Verdringingsreeks van metalen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nl-BE" sz="3200" b="1" dirty="0" smtClean="0"/>
              <a:t>Walter Ginckels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i="1" dirty="0" smtClean="0"/>
              <a:t>CO</a:t>
            </a:r>
            <a:r>
              <a:rPr lang="nl-BE" sz="3200" b="1" i="1" baseline="-25000" dirty="0" smtClean="0"/>
              <a:t>2</a:t>
            </a:r>
            <a:r>
              <a:rPr lang="nl-BE" sz="3200" b="1" i="1" dirty="0" smtClean="0"/>
              <a:t> concentratie in uitgeademde lucht</a:t>
            </a:r>
          </a:p>
          <a:p>
            <a:pPr marL="971550" lvl="1" indent="-514350">
              <a:buFont typeface="Arial" pitchFamily="34" charset="0"/>
              <a:buChar char="•"/>
            </a:pPr>
            <a:endParaRPr lang="nl-BE" sz="3200" b="1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nl-BE" sz="3200" b="1" dirty="0" smtClean="0"/>
              <a:t>Onderzoekend leren op film</a:t>
            </a:r>
          </a:p>
          <a:p>
            <a:pPr marL="514350" indent="-514350">
              <a:buFont typeface="Arial" pitchFamily="34" charset="0"/>
              <a:buChar char="•"/>
            </a:pPr>
            <a:endParaRPr lang="nl-BE" sz="3200" b="1" dirty="0" smtClean="0"/>
          </a:p>
          <a:p>
            <a:pPr marL="514350" indent="-514350"/>
            <a:endParaRPr lang="nl-BE" sz="3200" b="1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EXPERIMENTEN</a:t>
            </a:r>
          </a:p>
          <a:p>
            <a:pPr marL="514350" indent="-514350"/>
            <a:endParaRPr lang="nl-BE" sz="3200" b="1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nl-BE" sz="3200" b="1" dirty="0" smtClean="0"/>
              <a:t>Isabelle Querton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i="1" dirty="0" smtClean="0"/>
              <a:t>La </a:t>
            </a:r>
            <a:r>
              <a:rPr lang="nl-BE" sz="3200" b="1" i="1" dirty="0" err="1" smtClean="0"/>
              <a:t>diffusion</a:t>
            </a:r>
            <a:r>
              <a:rPr lang="nl-BE" sz="3200" b="1" i="1" dirty="0" smtClean="0"/>
              <a:t> des </a:t>
            </a:r>
            <a:r>
              <a:rPr lang="nl-BE" sz="3200" b="1" i="1" dirty="0" err="1" smtClean="0"/>
              <a:t>gaz</a:t>
            </a:r>
            <a:r>
              <a:rPr lang="nl-BE" sz="3200" b="1" i="1" dirty="0" smtClean="0"/>
              <a:t> dans les liquides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nl-BE" sz="3200" b="1" dirty="0" smtClean="0"/>
              <a:t>Filip Leemans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i="1" dirty="0" smtClean="0"/>
              <a:t>Cool met spoelen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nl-BE" sz="3200" b="1" dirty="0" smtClean="0"/>
              <a:t>Walter Ginckels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i="1" dirty="0" smtClean="0"/>
              <a:t>Olifantenpasta</a:t>
            </a:r>
          </a:p>
          <a:p>
            <a:pPr marL="514350" indent="-514350"/>
            <a:endParaRPr lang="nl-BE" sz="3200" b="1" dirty="0"/>
          </a:p>
        </p:txBody>
      </p:sp>
      <p:pic>
        <p:nvPicPr>
          <p:cNvPr id="14338" name="Picture 2" descr="http://1.bp.blogspot.com/-Y3g9Ka0Khw8/UYaD4-wbq8I/AAAAAAAADG0/GlXmTr4xwOg/s1600/merci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3717032"/>
            <a:ext cx="2943225" cy="2771776"/>
          </a:xfrm>
          <a:prstGeom prst="rect">
            <a:avLst/>
          </a:prstGeom>
          <a:noFill/>
        </p:spPr>
      </p:pic>
      <p:pic>
        <p:nvPicPr>
          <p:cNvPr id="4" name="Afbeelding 0" descr="Son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5733256"/>
            <a:ext cx="1533525" cy="609600"/>
          </a:xfrm>
          <a:prstGeom prst="rect">
            <a:avLst/>
          </a:prstGeom>
          <a:noFill/>
        </p:spPr>
      </p:pic>
      <p:pic>
        <p:nvPicPr>
          <p:cNvPr id="5" name="Afbeelding 1" descr="logokvcv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5733256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2844225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UITGANGSPUNTEN</a:t>
            </a:r>
            <a:endParaRPr lang="nl-BE" sz="3200" i="1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	</a:t>
            </a:r>
          </a:p>
          <a:p>
            <a:pPr marL="514350" indent="-514350"/>
            <a:r>
              <a:rPr lang="nl-BE" sz="3200" b="1" dirty="0" smtClean="0"/>
              <a:t>	LEERLINGEN LEREN BETER ALS ZE ACTIEF IN HET LEERPROCES WORDEN BETROKKEN</a:t>
            </a:r>
          </a:p>
          <a:p>
            <a:pPr marL="514350" indent="-514350">
              <a:buFont typeface="+mj-lt"/>
              <a:buAutoNum type="arabicPeriod"/>
            </a:pPr>
            <a:endParaRPr lang="nl-BE" sz="3200" dirty="0"/>
          </a:p>
          <a:p>
            <a:r>
              <a:rPr lang="nl-BE" sz="3200" dirty="0" smtClean="0"/>
              <a:t>	</a:t>
            </a:r>
          </a:p>
          <a:p>
            <a:endParaRPr lang="nl-BE" sz="3200" dirty="0" smtClean="0"/>
          </a:p>
          <a:p>
            <a:endParaRPr lang="nl-BE" sz="3200" dirty="0"/>
          </a:p>
          <a:p>
            <a:pPr marL="541338">
              <a:buFont typeface="Wingdings" pitchFamily="2" charset="2"/>
              <a:buChar char="§"/>
            </a:pPr>
            <a:r>
              <a:rPr lang="nl-BE" sz="2800" i="1" dirty="0"/>
              <a:t> </a:t>
            </a:r>
            <a:r>
              <a:rPr lang="nl-BE" sz="2000" i="1" dirty="0" smtClean="0"/>
              <a:t>Leeromgevingen zijn dus </a:t>
            </a:r>
            <a:r>
              <a:rPr lang="nl-BE" sz="2000" i="1" dirty="0"/>
              <a:t>vooral krachtig wanneer ze en voldoende ruimte laten voor </a:t>
            </a:r>
            <a:r>
              <a:rPr lang="nl-BE" sz="2000" b="1" i="1" dirty="0"/>
              <a:t>zelfstandig leren</a:t>
            </a:r>
            <a:r>
              <a:rPr lang="nl-BE" sz="2000" i="1" dirty="0"/>
              <a:t> en voldoende </a:t>
            </a:r>
            <a:r>
              <a:rPr lang="nl-BE" sz="2000" b="1" i="1" dirty="0"/>
              <a:t>systematische begeleiding</a:t>
            </a:r>
            <a:r>
              <a:rPr lang="nl-BE" sz="2000" i="1" dirty="0"/>
              <a:t> </a:t>
            </a:r>
            <a:r>
              <a:rPr lang="nl-BE" sz="2000" i="1" dirty="0" smtClean="0"/>
              <a:t>bieden, De Corte &amp; </a:t>
            </a:r>
            <a:r>
              <a:rPr lang="nl-BE" sz="2000" i="1" dirty="0" err="1" smtClean="0"/>
              <a:t>Verschaffel</a:t>
            </a:r>
            <a:endParaRPr lang="nl-BE" sz="2000" i="1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332656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</a:t>
            </a:r>
          </a:p>
          <a:p>
            <a:pPr marL="514350" indent="-514350"/>
            <a:r>
              <a:rPr lang="nl-BE" sz="3200" b="1" dirty="0" smtClean="0"/>
              <a:t>	ONDERZOEKEND LEREN IS EEN MANIER OM EEN KRACHTIGE LEEROMGEVING TE REALISEREN</a:t>
            </a:r>
          </a:p>
          <a:p>
            <a:pPr marL="514350" indent="-514350"/>
            <a:endParaRPr lang="nl-BE" sz="2000" b="1" dirty="0" smtClean="0"/>
          </a:p>
          <a:p>
            <a:pPr marL="514350" indent="-514350"/>
            <a:endParaRPr lang="nl-BE" sz="2000" b="1" dirty="0" smtClean="0"/>
          </a:p>
          <a:p>
            <a:pPr marL="514350" indent="-514350"/>
            <a:endParaRPr lang="nl-BE" sz="2000" b="1" dirty="0" smtClean="0"/>
          </a:p>
          <a:p>
            <a:pPr marL="514350" indent="-514350"/>
            <a:endParaRPr lang="nl-BE" sz="2000" b="1" dirty="0" smtClean="0"/>
          </a:p>
          <a:p>
            <a:pPr marL="514350" indent="-514350"/>
            <a:endParaRPr lang="nl-BE" sz="2000" b="1" dirty="0"/>
          </a:p>
          <a:p>
            <a:pPr lvl="1">
              <a:buFont typeface="Wingdings" pitchFamily="2" charset="2"/>
              <a:buChar char="§"/>
            </a:pPr>
            <a:r>
              <a:rPr lang="en-GB" sz="2000" i="1" dirty="0" smtClean="0"/>
              <a:t>Science </a:t>
            </a:r>
            <a:r>
              <a:rPr lang="en-GB" sz="2000" i="1" dirty="0"/>
              <a:t>enquiry learning could help to reverse the apparent decline in young people’s interest and engagement in school science, and the potentially serious consequences for the </a:t>
            </a:r>
            <a:r>
              <a:rPr lang="nl-NL" sz="2000" i="1" dirty="0" err="1"/>
              <a:t>UK’s</a:t>
            </a:r>
            <a:r>
              <a:rPr lang="nl-NL" sz="2000" i="1" dirty="0"/>
              <a:t> </a:t>
            </a:r>
            <a:r>
              <a:rPr lang="nl-NL" sz="2000" i="1" dirty="0" err="1"/>
              <a:t>science</a:t>
            </a:r>
            <a:r>
              <a:rPr lang="nl-NL" sz="2000" i="1" dirty="0"/>
              <a:t> research base and </a:t>
            </a:r>
            <a:r>
              <a:rPr lang="nl-NL" sz="2000" i="1" dirty="0" err="1"/>
              <a:t>its</a:t>
            </a:r>
            <a:r>
              <a:rPr lang="nl-NL" sz="2000" i="1" dirty="0"/>
              <a:t> </a:t>
            </a:r>
            <a:r>
              <a:rPr lang="nl-NL" sz="2000" i="1" dirty="0" err="1"/>
              <a:t>general</a:t>
            </a:r>
            <a:r>
              <a:rPr lang="nl-NL" sz="2000" i="1" dirty="0"/>
              <a:t> </a:t>
            </a:r>
            <a:r>
              <a:rPr lang="nl-NL" sz="2000" i="1" dirty="0" err="1"/>
              <a:t>scientific</a:t>
            </a:r>
            <a:r>
              <a:rPr lang="nl-NL" sz="2000" i="1" dirty="0"/>
              <a:t> </a:t>
            </a:r>
            <a:r>
              <a:rPr lang="nl-NL" sz="2000" i="1" dirty="0" err="1" smtClean="0"/>
              <a:t>literacy</a:t>
            </a:r>
            <a:r>
              <a:rPr lang="nl-NL" sz="2000" i="1" dirty="0" smtClean="0"/>
              <a:t>. </a:t>
            </a:r>
            <a:endParaRPr lang="nl-NL" sz="2000" i="1" dirty="0"/>
          </a:p>
          <a:p>
            <a:pPr marL="411480">
              <a:defRPr/>
            </a:pPr>
            <a:r>
              <a:rPr lang="en-GB" sz="2000" i="1" dirty="0"/>
              <a:t>NESTA, National Endowment for Science, Technology and the Arts, 2005.</a:t>
            </a:r>
            <a:endParaRPr lang="nl-NL" sz="2000" i="1" dirty="0"/>
          </a:p>
          <a:p>
            <a:endParaRPr lang="nl-BE" sz="3200" i="1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EXPERIMENTEN KUNNEN HIERBIJ EEN BELANGRIJKE ROL SPELEN … ALS AAN BEPAALDE VOORWAARDEN WORDT VOLDAAN</a:t>
            </a:r>
          </a:p>
          <a:p>
            <a:pPr marL="514350" indent="-514350"/>
            <a:endParaRPr lang="nl-BE" sz="3200" dirty="0"/>
          </a:p>
          <a:p>
            <a:pPr lvl="1">
              <a:buFont typeface="Wingdings" pitchFamily="2" charset="2"/>
              <a:buChar char="§"/>
              <a:tabLst>
                <a:tab pos="541338" algn="l"/>
              </a:tabLst>
            </a:pPr>
            <a:r>
              <a:rPr lang="nl-BE" sz="2800" b="1" dirty="0" smtClean="0"/>
              <a:t> </a:t>
            </a:r>
            <a:r>
              <a:rPr lang="nl-BE" sz="2800" i="1" dirty="0" smtClean="0"/>
              <a:t>As </a:t>
            </a:r>
            <a:r>
              <a:rPr lang="nl-BE" sz="2800" i="1" dirty="0" err="1" smtClean="0"/>
              <a:t>practiced</a:t>
            </a:r>
            <a:r>
              <a:rPr lang="nl-BE" sz="2800" i="1" dirty="0" smtClean="0"/>
              <a:t> in </a:t>
            </a:r>
            <a:r>
              <a:rPr lang="nl-BE" sz="2800" i="1" dirty="0" err="1" smtClean="0"/>
              <a:t>many</a:t>
            </a:r>
            <a:r>
              <a:rPr lang="nl-BE" sz="2800" i="1" dirty="0" smtClean="0"/>
              <a:t> schools practical </a:t>
            </a:r>
            <a:r>
              <a:rPr lang="nl-BE" sz="2800" i="1" dirty="0" err="1" smtClean="0"/>
              <a:t>work</a:t>
            </a:r>
            <a:r>
              <a:rPr lang="nl-BE" sz="2800" i="1" dirty="0" smtClean="0"/>
              <a:t> is </a:t>
            </a:r>
            <a:r>
              <a:rPr lang="nl-BE" sz="2800" i="1" dirty="0" err="1" smtClean="0"/>
              <a:t>ill</a:t>
            </a:r>
            <a:r>
              <a:rPr lang="nl-BE" sz="2800" i="1" dirty="0" smtClean="0"/>
              <a:t> 	</a:t>
            </a:r>
            <a:r>
              <a:rPr lang="nl-BE" sz="2800" i="1" dirty="0" err="1" smtClean="0"/>
              <a:t>conceived</a:t>
            </a:r>
            <a:r>
              <a:rPr lang="nl-BE" sz="2800" i="1" dirty="0" smtClean="0"/>
              <a:t>, </a:t>
            </a:r>
            <a:r>
              <a:rPr lang="nl-BE" sz="2800" i="1" dirty="0" err="1" smtClean="0"/>
              <a:t>confused</a:t>
            </a:r>
            <a:r>
              <a:rPr lang="nl-BE" sz="2800" i="1" dirty="0" smtClean="0"/>
              <a:t> en </a:t>
            </a:r>
            <a:r>
              <a:rPr lang="nl-BE" sz="2800" i="1" dirty="0" err="1" smtClean="0"/>
              <a:t>unproductive</a:t>
            </a:r>
            <a:r>
              <a:rPr lang="nl-BE" sz="2800" i="1" dirty="0" smtClean="0"/>
              <a:t>. For </a:t>
            </a:r>
            <a:r>
              <a:rPr lang="nl-BE" sz="2800" i="1" dirty="0" err="1" smtClean="0"/>
              <a:t>many</a:t>
            </a:r>
            <a:r>
              <a:rPr lang="nl-BE" sz="2800" i="1" dirty="0" smtClean="0"/>
              <a:t> 	</a:t>
            </a:r>
            <a:r>
              <a:rPr lang="nl-BE" sz="2800" i="1" dirty="0" err="1" smtClean="0"/>
              <a:t>children</a:t>
            </a:r>
            <a:r>
              <a:rPr lang="nl-BE" sz="2800" i="1" dirty="0" smtClean="0"/>
              <a:t>, </a:t>
            </a:r>
            <a:r>
              <a:rPr lang="nl-BE" sz="2800" i="1" dirty="0" err="1" smtClean="0"/>
              <a:t>what</a:t>
            </a:r>
            <a:r>
              <a:rPr lang="nl-BE" sz="2800" i="1" dirty="0" smtClean="0"/>
              <a:t> </a:t>
            </a:r>
            <a:r>
              <a:rPr lang="nl-BE" sz="2800" i="1" dirty="0" err="1" smtClean="0"/>
              <a:t>goes</a:t>
            </a:r>
            <a:r>
              <a:rPr lang="nl-BE" sz="2800" i="1" dirty="0" smtClean="0"/>
              <a:t> </a:t>
            </a:r>
            <a:r>
              <a:rPr lang="nl-BE" sz="2800" i="1" dirty="0" err="1" smtClean="0"/>
              <a:t>on</a:t>
            </a:r>
            <a:r>
              <a:rPr lang="nl-BE" sz="2800" i="1" dirty="0" smtClean="0"/>
              <a:t> in the </a:t>
            </a:r>
            <a:r>
              <a:rPr lang="nl-BE" sz="2800" i="1" dirty="0" err="1" smtClean="0"/>
              <a:t>laboratory</a:t>
            </a:r>
            <a:r>
              <a:rPr lang="nl-BE" sz="2800" i="1" dirty="0" smtClean="0"/>
              <a:t> 	CONTRIBUTES LITTLE TO THEIR UNDERSTANDING 	OF SCIENCE.</a:t>
            </a:r>
          </a:p>
          <a:p>
            <a:pPr algn="r"/>
            <a:r>
              <a:rPr lang="nl-BE" sz="3600" dirty="0" smtClean="0"/>
              <a:t>				</a:t>
            </a:r>
            <a:r>
              <a:rPr lang="nl-BE" sz="2800" dirty="0" err="1" smtClean="0"/>
              <a:t>Hodson</a:t>
            </a:r>
            <a:r>
              <a:rPr lang="nl-BE" sz="2800" dirty="0" smtClean="0"/>
              <a:t> 1991; Abrahams 2008</a:t>
            </a:r>
            <a:endParaRPr lang="nl-NL" sz="2800" dirty="0" smtClean="0"/>
          </a:p>
          <a:p>
            <a:pPr marL="514350" indent="-514350"/>
            <a:endParaRPr lang="nl-NL" sz="2800" dirty="0"/>
          </a:p>
          <a:p>
            <a:endParaRPr lang="nl-BE" sz="3200" i="1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39552" y="908720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	EEN EFFECTIEF EXPERIMENT</a:t>
            </a:r>
          </a:p>
          <a:p>
            <a:pPr marL="514350" indent="-514350"/>
            <a:endParaRPr lang="nl-BE" sz="3200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2400" dirty="0" smtClean="0"/>
              <a:t>BETREKT LEERLINGEN ACTIEF bij voorbereiding, uitvoering en bij de interpretatie van de resultaten ervan</a:t>
            </a:r>
          </a:p>
          <a:p>
            <a:pPr marL="1885950" lvl="3" indent="-514350">
              <a:buFont typeface="Arial" pitchFamily="34" charset="0"/>
              <a:buChar char="•"/>
            </a:pPr>
            <a:r>
              <a:rPr lang="nl-BE" sz="2400" dirty="0" smtClean="0"/>
              <a:t>Wat ? Waarom ? Hoe ? Resultaat ?</a:t>
            </a:r>
          </a:p>
          <a:p>
            <a:pPr marL="1885950" lvl="3" indent="-514350">
              <a:buFont typeface="Arial" pitchFamily="34" charset="0"/>
              <a:buChar char="•"/>
            </a:pPr>
            <a:endParaRPr lang="nl-BE" sz="2400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2400" dirty="0" smtClean="0"/>
              <a:t>IS EEN DIDACTISCH ANKERPUNT voor één of meerdere  fasen van de les:</a:t>
            </a:r>
          </a:p>
          <a:p>
            <a:pPr marL="1885950" lvl="3" indent="-514350">
              <a:buFont typeface="Arial" pitchFamily="34" charset="0"/>
              <a:buChar char="•"/>
            </a:pPr>
            <a:r>
              <a:rPr lang="nl-BE" sz="2400" dirty="0" smtClean="0"/>
              <a:t>verwondering wekken</a:t>
            </a:r>
          </a:p>
          <a:p>
            <a:pPr marL="1885950" lvl="3" indent="-514350">
              <a:buFont typeface="Arial" pitchFamily="34" charset="0"/>
              <a:buChar char="•"/>
            </a:pPr>
            <a:r>
              <a:rPr lang="nl-BE" sz="2400" dirty="0" smtClean="0"/>
              <a:t>verhelderen </a:t>
            </a:r>
          </a:p>
          <a:p>
            <a:pPr marL="1885950" lvl="3" indent="-514350">
              <a:buFont typeface="Arial" pitchFamily="34" charset="0"/>
              <a:buChar char="•"/>
            </a:pPr>
            <a:r>
              <a:rPr lang="nl-BE" sz="2400" dirty="0" smtClean="0"/>
              <a:t>verklaren</a:t>
            </a:r>
          </a:p>
          <a:p>
            <a:pPr marL="1885950" lvl="3" indent="-514350">
              <a:buFont typeface="Arial" pitchFamily="34" charset="0"/>
              <a:buChar char="•"/>
            </a:pPr>
            <a:r>
              <a:rPr lang="nl-BE" sz="2400" dirty="0" smtClean="0"/>
              <a:t>toepassen</a:t>
            </a:r>
            <a:endParaRPr lang="nl-BE" sz="3200" dirty="0" smtClean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39552" y="1534140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DE UITDAGING</a:t>
            </a:r>
          </a:p>
          <a:p>
            <a:pPr marL="514350" indent="-514350"/>
            <a:endParaRPr lang="nl-BE" sz="3200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dirty="0" smtClean="0"/>
              <a:t>In 15 minuten tonen hoe een experiment door onderzoekend leren in een les kan worden geïntegreerd</a:t>
            </a:r>
          </a:p>
          <a:p>
            <a:pPr marL="971550" lvl="1" indent="-514350"/>
            <a:endParaRPr lang="nl-BE" sz="3200" dirty="0" smtClean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141277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BE" sz="3200" b="1" dirty="0" smtClean="0"/>
              <a:t>SJABLOON  (</a:t>
            </a:r>
            <a:r>
              <a:rPr lang="nl-BE" sz="3200" b="1" dirty="0" err="1" smtClean="0"/>
              <a:t>Kolb</a:t>
            </a:r>
            <a:r>
              <a:rPr lang="nl-BE" sz="3200" b="1" dirty="0" smtClean="0"/>
              <a:t>)</a:t>
            </a:r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692696"/>
            <a:ext cx="82089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/>
            <a:endParaRPr lang="nl-BE" sz="3200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nl-BE" sz="3200" b="1" dirty="0" smtClean="0"/>
              <a:t>Belangstelling wekken</a:t>
            </a:r>
          </a:p>
          <a:p>
            <a:pPr marL="971550" lvl="1" indent="-514350"/>
            <a:endParaRPr lang="nl-BE" sz="3200" dirty="0" smtClean="0"/>
          </a:p>
          <a:p>
            <a:pPr marL="1428750" lvl="2" indent="-514350">
              <a:buFont typeface="Arial" pitchFamily="34" charset="0"/>
              <a:buChar char="•"/>
            </a:pPr>
            <a:r>
              <a:rPr lang="nl-BE" sz="2400" dirty="0" smtClean="0"/>
              <a:t>Met welk experiment ga je belangstelling wekken ?</a:t>
            </a:r>
          </a:p>
          <a:p>
            <a:pPr marL="1428750" lvl="2" indent="-514350">
              <a:buFont typeface="Arial" pitchFamily="34" charset="0"/>
              <a:buChar char="•"/>
            </a:pPr>
            <a:r>
              <a:rPr lang="nl-BE" sz="2400" dirty="0" smtClean="0"/>
              <a:t>Welk probleem/vraag zullen de leerlingen moeten beantwoorden ?</a:t>
            </a:r>
          </a:p>
          <a:p>
            <a:pPr marL="1428750" lvl="2" indent="-514350">
              <a:buFont typeface="Arial" pitchFamily="34" charset="0"/>
              <a:buChar char="•"/>
            </a:pPr>
            <a:endParaRPr lang="nl-BE" sz="3200" dirty="0" smtClean="0"/>
          </a:p>
          <a:p>
            <a:pPr marL="514350" indent="-514350"/>
            <a:endParaRPr lang="nl-BE" sz="2800" i="1" dirty="0"/>
          </a:p>
        </p:txBody>
      </p:sp>
      <p:pic>
        <p:nvPicPr>
          <p:cNvPr id="3" name="Afbeelding 0" descr="S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805264"/>
            <a:ext cx="1533525" cy="609600"/>
          </a:xfrm>
          <a:prstGeom prst="rect">
            <a:avLst/>
          </a:prstGeom>
          <a:noFill/>
        </p:spPr>
      </p:pic>
      <p:pic>
        <p:nvPicPr>
          <p:cNvPr id="4" name="Afbeelding 1" descr="logokv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805264"/>
            <a:ext cx="183832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</TotalTime>
  <Words>46</Words>
  <Application>Microsoft Office PowerPoint</Application>
  <PresentationFormat>Affichage à l'écran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Office-thema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Gaston</dc:creator>
  <cp:lastModifiedBy>User</cp:lastModifiedBy>
  <cp:revision>13</cp:revision>
  <dcterms:created xsi:type="dcterms:W3CDTF">2013-06-29T12:58:04Z</dcterms:created>
  <dcterms:modified xsi:type="dcterms:W3CDTF">2014-01-07T11:05:43Z</dcterms:modified>
</cp:coreProperties>
</file>