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1"/>
  </p:notesMasterIdLst>
  <p:sldIdLst>
    <p:sldId id="282" r:id="rId3"/>
    <p:sldId id="256" r:id="rId4"/>
    <p:sldId id="257" r:id="rId5"/>
    <p:sldId id="272" r:id="rId6"/>
    <p:sldId id="274" r:id="rId7"/>
    <p:sldId id="273" r:id="rId8"/>
    <p:sldId id="258" r:id="rId9"/>
    <p:sldId id="259" r:id="rId10"/>
    <p:sldId id="260" r:id="rId11"/>
    <p:sldId id="275" r:id="rId12"/>
    <p:sldId id="276" r:id="rId13"/>
    <p:sldId id="281" r:id="rId14"/>
    <p:sldId id="268" r:id="rId15"/>
    <p:sldId id="269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3135-85AA-4663-87F1-1175403D279E}" type="datetimeFigureOut">
              <a:rPr lang="fr-BE" smtClean="0"/>
              <a:pPr/>
              <a:t>7/01/2014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AD2E-8739-4C43-8A36-0973CFA8650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174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Ajouter une photo avec 2 cannettes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AD2E-8739-4C43-8A36-0973CFA8650F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928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Prévoir l’expérience avec des cannettes de boissons pétillantes et des boissons non pétillantes, toutes deux l’une sucrée</a:t>
            </a:r>
            <a:r>
              <a:rPr lang="fr-BE" baseline="0" dirty="0" smtClean="0"/>
              <a:t> et l’autre light.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AD2E-8739-4C43-8A36-0973CFA8650F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212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AD2E-8739-4C43-8A36-0973CFA8650F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570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C747-59FE-4C1F-97FD-122FCAAC9874}" type="datetimeFigureOut">
              <a:rPr lang="nl-BE" smtClean="0"/>
              <a:pPr/>
              <a:t>7/01/2014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2DFE-05AE-4634-AEBA-8E2FBDBDF4D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11" y="128588"/>
            <a:ext cx="6599237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6"/>
          <p:cNvGrpSpPr/>
          <p:nvPr/>
        </p:nvGrpSpPr>
        <p:grpSpPr>
          <a:xfrm>
            <a:off x="6876256" y="2610778"/>
            <a:ext cx="2088232" cy="1754326"/>
            <a:chOff x="6876256" y="2610778"/>
            <a:chExt cx="2088232" cy="1754326"/>
          </a:xfrm>
        </p:grpSpPr>
        <p:sp>
          <p:nvSpPr>
            <p:cNvPr id="4" name="Tekstvak 3"/>
            <p:cNvSpPr txBox="1"/>
            <p:nvPr/>
          </p:nvSpPr>
          <p:spPr>
            <a:xfrm>
              <a:off x="6876256" y="2610778"/>
              <a:ext cx="2088232" cy="1754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0070C0"/>
                  </a:solidFill>
                </a:rPr>
                <a:t>Met onze speciale dank aan</a:t>
              </a:r>
            </a:p>
            <a:p>
              <a:endParaRPr lang="nl-BE" dirty="0" smtClean="0">
                <a:solidFill>
                  <a:srgbClr val="0070C0"/>
                </a:solidFill>
              </a:endParaRPr>
            </a:p>
            <a:p>
              <a:endParaRPr lang="nl-BE" dirty="0" smtClean="0">
                <a:solidFill>
                  <a:srgbClr val="0070C0"/>
                </a:solidFill>
              </a:endParaRPr>
            </a:p>
            <a:p>
              <a:endParaRPr lang="nl-BE" dirty="0" smtClean="0">
                <a:solidFill>
                  <a:srgbClr val="0070C0"/>
                </a:solidFill>
              </a:endParaRPr>
            </a:p>
            <a:p>
              <a:r>
                <a:rPr lang="nl-BE" dirty="0" smtClean="0">
                  <a:solidFill>
                    <a:srgbClr val="0070C0"/>
                  </a:solidFill>
                </a:rPr>
                <a:t>(documentenmap)</a:t>
              </a:r>
            </a:p>
          </p:txBody>
        </p:sp>
        <p:pic>
          <p:nvPicPr>
            <p:cNvPr id="6" name="Afbeelding 5" descr="diekeure.jpg"/>
            <p:cNvPicPr>
              <a:picLocks noChangeAspect="1"/>
            </p:cNvPicPr>
            <p:nvPr/>
          </p:nvPicPr>
          <p:blipFill>
            <a:blip r:embed="rId3" cstate="print"/>
            <a:srcRect t="26016" b="30013"/>
            <a:stretch>
              <a:fillRect/>
            </a:stretch>
          </p:blipFill>
          <p:spPr>
            <a:xfrm>
              <a:off x="7020272" y="3212976"/>
              <a:ext cx="1801368" cy="792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Enkele experimenten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kracht is afhankelijk van …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het volume 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(het gewicht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 blijft 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 het zelfde)</a:t>
            </a:r>
          </a:p>
          <a:p>
            <a:endParaRPr lang="nl-BE" dirty="0" smtClean="0">
              <a:solidFill>
                <a:srgbClr val="FFC000"/>
              </a:solidFill>
            </a:endParaRPr>
          </a:p>
          <a:p>
            <a:endParaRPr lang="nl-BE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291830" cy="43891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24719"/>
            <a:ext cx="3312368" cy="44164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08720"/>
            <a:ext cx="7715200" cy="1368152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Voor iedere taak wordt slechts één factor veranderd.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2348880"/>
            <a:ext cx="7715200" cy="18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leerlingen onderzoeken hoe de veranderde factor een invloed heeft op de kracht.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1216" y="4005064"/>
            <a:ext cx="7715200" cy="93610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leerlingen trekken per experiment een conclusie.</a:t>
            </a:r>
            <a:endParaRPr lang="nl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1841" y="548680"/>
            <a:ext cx="8229600" cy="100126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Verzamelen van de resultaten.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55429" y="1735890"/>
            <a:ext cx="8229600" cy="169311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Zoals in de onderzoekscentra, delen de leerlingen hun resultaten met hun klasgenoten.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6688" y="3248058"/>
            <a:ext cx="7985751" cy="262921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leerlingen proberen na te gaan of er met al de factoren rekening is gehouden.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1600" dirty="0" smtClean="0">
                <a:solidFill>
                  <a:srgbClr val="FFFF00"/>
                </a:solidFill>
              </a:rPr>
              <a:t>(ga eventueel terug naar de eerste foto’s die getoond werden om de belangstelling op te wekken.) </a:t>
            </a:r>
            <a:br>
              <a:rPr lang="nl-BE" sz="16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Zo niet moeten ze de nieuwe factoren onderzoeken, en andere metingen doen.</a:t>
            </a:r>
            <a:endParaRPr lang="nl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258160"/>
          </a:xfrm>
        </p:spPr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resultaten worden op het bord geschreven.</a:t>
            </a: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91092" y="1906092"/>
            <a:ext cx="8229600" cy="8694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Conclusies worden getrokken.</a:t>
            </a: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91092" y="2927958"/>
            <a:ext cx="8229600" cy="136513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Onder begeleiding trachten de leerlingen na te gaan wat het verschil van </a:t>
            </a:r>
            <a:r>
              <a:rPr lang="nl-BE" dirty="0">
                <a:solidFill>
                  <a:srgbClr val="FFFF00"/>
                </a:solidFill>
              </a:rPr>
              <a:t>kracht </a:t>
            </a:r>
            <a:r>
              <a:rPr lang="nl-BE" dirty="0" smtClean="0">
                <a:solidFill>
                  <a:srgbClr val="FFFF00"/>
                </a:solidFill>
              </a:rPr>
              <a:t>veroorzaakt en wat deze meting betekent.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63838" cy="44851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498476"/>
            <a:ext cx="4590256" cy="34426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808312" cy="37444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003798" cy="40050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43" y="2564904"/>
            <a:ext cx="3039802" cy="40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698320"/>
          </a:xfrm>
        </p:spPr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waarde van de kracht van Archimedes is gelijk aan het gewicht van het vloeistof die verplaatst is.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4680520" cy="82195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n w="6350">
                  <a:noFill/>
                </a:ln>
                <a:solidFill>
                  <a:srgbClr val="FFFF00"/>
                </a:solidFill>
              </a:rPr>
              <a:t>De </a:t>
            </a:r>
            <a:r>
              <a:rPr lang="fr-BE" b="1" dirty="0" err="1" smtClean="0">
                <a:ln w="6350">
                  <a:noFill/>
                </a:ln>
                <a:solidFill>
                  <a:srgbClr val="FFFF00"/>
                </a:solidFill>
              </a:rPr>
              <a:t>kracht</a:t>
            </a:r>
            <a:r>
              <a:rPr lang="fr-BE" b="1" dirty="0" smtClean="0">
                <a:ln w="6350">
                  <a:noFill/>
                </a:ln>
                <a:solidFill>
                  <a:srgbClr val="FFFF00"/>
                </a:solidFill>
              </a:rPr>
              <a:t> van</a:t>
            </a:r>
            <a:endParaRPr lang="fr-BE" b="1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4310640"/>
            <a:ext cx="3556101" cy="800440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solidFill>
                  <a:srgbClr val="9999FF"/>
                </a:solidFill>
              </a:rPr>
              <a:t>La poussée </a:t>
            </a:r>
            <a:endParaRPr lang="fr-BE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283968" y="2276872"/>
            <a:ext cx="4104456" cy="82195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b="1" dirty="0" smtClean="0">
                <a:ln w="6350">
                  <a:noFill/>
                </a:ln>
                <a:solidFill>
                  <a:srgbClr val="FFFF00"/>
                </a:solidFill>
              </a:rPr>
              <a:t>Archimedes</a:t>
            </a:r>
            <a:endParaRPr lang="nl-BE" b="1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558145" y="5085184"/>
            <a:ext cx="3556101" cy="80044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>
                <a:solidFill>
                  <a:srgbClr val="9999FF"/>
                </a:solidFill>
              </a:rPr>
              <a:t>d’Archimède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314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476672"/>
            <a:ext cx="8640960" cy="108510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dirty="0">
                <a:ln w="6350">
                  <a:noFill/>
                </a:ln>
                <a:solidFill>
                  <a:srgbClr val="FFFF00"/>
                </a:solidFill>
                <a:effectLst/>
              </a:rPr>
              <a:t>Belangstelling voor het onderwerp </a:t>
            </a:r>
            <a:r>
              <a:rPr lang="nl-BE" sz="30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wekken</a:t>
            </a:r>
            <a:endParaRPr lang="nl-BE" sz="30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12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1188"/>
            <a:ext cx="4950714" cy="3314826"/>
          </a:xfrm>
        </p:spPr>
      </p:pic>
      <p:sp>
        <p:nvSpPr>
          <p:cNvPr id="13" name="Rectangle 12"/>
          <p:cNvSpPr/>
          <p:nvPr/>
        </p:nvSpPr>
        <p:spPr>
          <a:xfrm>
            <a:off x="5292080" y="2636912"/>
            <a:ext cx="359685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FFFF00"/>
                </a:solidFill>
              </a:rPr>
              <a:t>Waarom gebeurt </a:t>
            </a:r>
            <a:r>
              <a:rPr lang="nl-BE" sz="2800" dirty="0" smtClean="0">
                <a:solidFill>
                  <a:srgbClr val="FFFF00"/>
                </a:solidFill>
              </a:rPr>
              <a:t>re-educatie (na verlamming bijvoorbeeld)  </a:t>
            </a:r>
            <a:r>
              <a:rPr lang="nl-BE" sz="2800" dirty="0">
                <a:solidFill>
                  <a:srgbClr val="FFFF00"/>
                </a:solidFill>
              </a:rPr>
              <a:t>vaak </a:t>
            </a:r>
            <a:r>
              <a:rPr lang="nl-BE" sz="2800" dirty="0" smtClean="0">
                <a:solidFill>
                  <a:srgbClr val="FFFF00"/>
                </a:solidFill>
              </a:rPr>
              <a:t>in </a:t>
            </a:r>
            <a:r>
              <a:rPr lang="nl-BE" sz="2800" dirty="0">
                <a:solidFill>
                  <a:srgbClr val="FFFF00"/>
                </a:solidFill>
              </a:rPr>
              <a:t>een zwembad</a:t>
            </a:r>
            <a:r>
              <a:rPr lang="nl-BE" sz="2800" dirty="0" smtClean="0">
                <a:solidFill>
                  <a:srgbClr val="FFFF00"/>
                </a:solidFill>
              </a:rPr>
              <a:t>?</a:t>
            </a:r>
          </a:p>
          <a:p>
            <a:endParaRPr lang="nl-BE" sz="2800" dirty="0">
              <a:solidFill>
                <a:srgbClr val="FFFF00"/>
              </a:solidFill>
            </a:endParaRPr>
          </a:p>
          <a:p>
            <a:r>
              <a:rPr lang="nl-BE" sz="2800" dirty="0" smtClean="0">
                <a:solidFill>
                  <a:srgbClr val="FFFF00"/>
                </a:solidFill>
              </a:rPr>
              <a:t>Wat is het voordeel van </a:t>
            </a:r>
            <a:r>
              <a:rPr lang="nl-BE" sz="2800" dirty="0" err="1" smtClean="0">
                <a:solidFill>
                  <a:srgbClr val="FFFF00"/>
                </a:solidFill>
              </a:rPr>
              <a:t>aquagym</a:t>
            </a:r>
            <a:r>
              <a:rPr lang="nl-BE" sz="2800" dirty="0" smtClean="0">
                <a:solidFill>
                  <a:srgbClr val="FFFF00"/>
                </a:solidFill>
              </a:rPr>
              <a:t>?</a:t>
            </a:r>
            <a:r>
              <a:rPr lang="nl-BE" dirty="0" smtClean="0"/>
              <a:t> </a:t>
            </a:r>
            <a:r>
              <a:rPr lang="nl-BE" dirty="0"/>
              <a:t/>
            </a:r>
            <a:br>
              <a:rPr lang="nl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79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dirty="0">
                <a:ln w="6350">
                  <a:noFill/>
                </a:ln>
                <a:solidFill>
                  <a:srgbClr val="FFFF00"/>
                </a:solidFill>
                <a:effectLst/>
              </a:rPr>
              <a:t>Belangstelling voor het onderwerp </a:t>
            </a:r>
            <a:r>
              <a:rPr lang="nl-BE" sz="30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wekken</a:t>
            </a:r>
            <a:endParaRPr lang="nl-BE" sz="30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31" y="1628800"/>
            <a:ext cx="4512501" cy="3384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3429000"/>
            <a:ext cx="3250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FFFF00"/>
                </a:solidFill>
              </a:rPr>
              <a:t>Waarom blijft iemand makkelijker op het water van de Dode Zee drijven?</a:t>
            </a:r>
            <a:endParaRPr lang="fr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n w="6350">
                  <a:noFill/>
                </a:ln>
                <a:solidFill>
                  <a:srgbClr val="FFFF00"/>
                </a:solidFill>
              </a:rPr>
              <a:t>Eerste ideeën </a:t>
            </a:r>
            <a:endParaRPr lang="nl-BE" sz="32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07" y="1628800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Wat</a:t>
            </a:r>
            <a:r>
              <a:rPr lang="fr-BE" sz="2800" dirty="0" smtClean="0">
                <a:solidFill>
                  <a:srgbClr val="FFFF00"/>
                </a:solidFill>
              </a:rPr>
              <a:t> </a:t>
            </a:r>
            <a:r>
              <a:rPr lang="nl-BE" sz="2800" dirty="0" smtClean="0">
                <a:solidFill>
                  <a:srgbClr val="FFFF00"/>
                </a:solidFill>
              </a:rPr>
              <a:t>gebeurt</a:t>
            </a:r>
            <a:r>
              <a:rPr lang="fr-BE" sz="2800" dirty="0" smtClean="0">
                <a:solidFill>
                  <a:srgbClr val="FFFF00"/>
                </a:solidFill>
              </a:rPr>
              <a:t> er?</a:t>
            </a:r>
            <a:br>
              <a:rPr lang="fr-BE" sz="2800" dirty="0" smtClean="0">
                <a:solidFill>
                  <a:srgbClr val="FFFF00"/>
                </a:solidFill>
              </a:rPr>
            </a:br>
            <a:r>
              <a:rPr lang="fr-BE" sz="2000" dirty="0" smtClean="0">
                <a:solidFill>
                  <a:srgbClr val="FFFF00"/>
                </a:solidFill>
              </a:rPr>
              <a:t>	</a:t>
            </a:r>
            <a:r>
              <a:rPr lang="nl-BE" sz="2200" dirty="0" smtClean="0">
                <a:solidFill>
                  <a:srgbClr val="FFFF00"/>
                </a:solidFill>
              </a:rPr>
              <a:t>Iemand in het water heeft de indruk dat hij lichter is</a:t>
            </a:r>
            <a:r>
              <a:rPr lang="fr-BE" sz="2200" dirty="0" smtClean="0">
                <a:solidFill>
                  <a:srgbClr val="FFFF00"/>
                </a:solidFill>
              </a:rPr>
              <a:t>. </a:t>
            </a:r>
            <a:r>
              <a:rPr lang="fr-BE" sz="2400" dirty="0" smtClean="0">
                <a:solidFill>
                  <a:srgbClr val="FFFF00"/>
                </a:solidFill>
              </a:rPr>
              <a:t/>
            </a:r>
            <a:br>
              <a:rPr lang="fr-BE" sz="2400" dirty="0" smtClean="0">
                <a:solidFill>
                  <a:srgbClr val="FFFF00"/>
                </a:solidFill>
              </a:rPr>
            </a:br>
            <a:endParaRPr lang="fr-BE" sz="2200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17015" y="2708920"/>
            <a:ext cx="8229600" cy="1512168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Hoe</a:t>
            </a:r>
            <a:r>
              <a:rPr lang="fr-BE" sz="2800" dirty="0" smtClean="0">
                <a:solidFill>
                  <a:srgbClr val="FFFF00"/>
                </a:solidFill>
              </a:rPr>
              <a:t> kan je dit </a:t>
            </a:r>
            <a:r>
              <a:rPr lang="nl-BE" sz="2800" dirty="0" smtClean="0">
                <a:solidFill>
                  <a:srgbClr val="FFFF00"/>
                </a:solidFill>
              </a:rPr>
              <a:t>vaststellen</a:t>
            </a:r>
            <a:r>
              <a:rPr lang="fr-BE" sz="2800" dirty="0" smtClean="0">
                <a:solidFill>
                  <a:srgbClr val="FFFF00"/>
                </a:solidFill>
              </a:rPr>
              <a:t>?</a:t>
            </a:r>
            <a:br>
              <a:rPr lang="fr-BE" sz="2800" dirty="0" smtClean="0">
                <a:solidFill>
                  <a:srgbClr val="FFFF00"/>
                </a:solidFill>
              </a:rPr>
            </a:br>
            <a:r>
              <a:rPr lang="fr-BE" sz="2800" dirty="0" smtClean="0">
                <a:solidFill>
                  <a:srgbClr val="FFFF00"/>
                </a:solidFill>
              </a:rPr>
              <a:t>	</a:t>
            </a:r>
            <a:r>
              <a:rPr lang="nl-BE" sz="2200" dirty="0" smtClean="0">
                <a:solidFill>
                  <a:srgbClr val="FFFF00"/>
                </a:solidFill>
              </a:rPr>
              <a:t>Een leeg blikje </a:t>
            </a:r>
            <a:r>
              <a:rPr lang="fr-BE" sz="2200" dirty="0" smtClean="0">
                <a:solidFill>
                  <a:srgbClr val="FFFF00"/>
                </a:solidFill>
              </a:rPr>
              <a:t>in </a:t>
            </a:r>
            <a:r>
              <a:rPr lang="nl-BE" sz="2200" dirty="0" smtClean="0">
                <a:solidFill>
                  <a:srgbClr val="FFFF00"/>
                </a:solidFill>
              </a:rPr>
              <a:t>het</a:t>
            </a:r>
            <a:r>
              <a:rPr lang="fr-BE" sz="2200" dirty="0" smtClean="0">
                <a:solidFill>
                  <a:srgbClr val="FFFF00"/>
                </a:solidFill>
              </a:rPr>
              <a:t> </a:t>
            </a:r>
            <a:r>
              <a:rPr lang="nl-BE" sz="2200" dirty="0" smtClean="0">
                <a:solidFill>
                  <a:srgbClr val="FFFF00"/>
                </a:solidFill>
              </a:rPr>
              <a:t>water dompelen en voelen dat 	het water tegenstand biedt</a:t>
            </a:r>
            <a:r>
              <a:rPr lang="fr-BE" sz="2200" dirty="0" smtClean="0">
                <a:solidFill>
                  <a:srgbClr val="FFFF00"/>
                </a:solidFill>
              </a:rPr>
              <a:t>.</a:t>
            </a:r>
            <a:br>
              <a:rPr lang="fr-BE" sz="2200" dirty="0" smtClean="0">
                <a:solidFill>
                  <a:srgbClr val="FFFF00"/>
                </a:solidFill>
              </a:rPr>
            </a:br>
            <a:r>
              <a:rPr lang="fr-BE" sz="2000" dirty="0" smtClean="0">
                <a:solidFill>
                  <a:srgbClr val="FFFF00"/>
                </a:solidFill>
              </a:rPr>
              <a:t>	</a:t>
            </a:r>
            <a:endParaRPr lang="fr-BE" sz="2200" dirty="0" smtClean="0">
              <a:solidFill>
                <a:srgbClr val="FFFF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24903" y="4365104"/>
            <a:ext cx="8229600" cy="194421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Hoe zou je dit kunnen meten</a:t>
            </a:r>
            <a:r>
              <a:rPr lang="fr-BE" sz="2800" dirty="0" smtClean="0">
                <a:solidFill>
                  <a:srgbClr val="FFFF00"/>
                </a:solidFill>
              </a:rPr>
              <a:t>?</a:t>
            </a:r>
            <a:br>
              <a:rPr lang="fr-BE" sz="2800" dirty="0" smtClean="0">
                <a:solidFill>
                  <a:srgbClr val="FFFF00"/>
                </a:solidFill>
              </a:rPr>
            </a:br>
            <a:r>
              <a:rPr lang="fr-BE" sz="2800" dirty="0" smtClean="0">
                <a:solidFill>
                  <a:srgbClr val="FFFF00"/>
                </a:solidFill>
              </a:rPr>
              <a:t>	</a:t>
            </a:r>
            <a:r>
              <a:rPr lang="nl-BE" sz="2200" dirty="0" smtClean="0">
                <a:solidFill>
                  <a:srgbClr val="FFFF00"/>
                </a:solidFill>
              </a:rPr>
              <a:t>Met een dynamometer: een voorwerp </a:t>
            </a:r>
            <a:r>
              <a:rPr lang="nl-BE" sz="2200" dirty="0">
                <a:solidFill>
                  <a:srgbClr val="FFFF00"/>
                </a:solidFill>
              </a:rPr>
              <a:t>wegen, het </a:t>
            </a:r>
            <a:r>
              <a:rPr lang="nl-BE" sz="2200" dirty="0" smtClean="0">
                <a:solidFill>
                  <a:srgbClr val="FFFF00"/>
                </a:solidFill>
              </a:rPr>
              <a:t>in water dompelen en de kracht </a:t>
            </a:r>
            <a:r>
              <a:rPr lang="nl-BE" sz="2200" dirty="0">
                <a:solidFill>
                  <a:srgbClr val="FFFF00"/>
                </a:solidFill>
              </a:rPr>
              <a:t>opnieuw meten</a:t>
            </a:r>
            <a:r>
              <a:rPr lang="fr-BE" sz="2200" dirty="0" smtClean="0">
                <a:solidFill>
                  <a:srgbClr val="FFFF00"/>
                </a:solidFill>
              </a:rPr>
              <a:t>.</a:t>
            </a:r>
            <a:r>
              <a:rPr lang="fr-BE" sz="2400" dirty="0" smtClean="0">
                <a:solidFill>
                  <a:srgbClr val="FFFF00"/>
                </a:solidFill>
              </a:rPr>
              <a:t/>
            </a:r>
            <a:br>
              <a:rPr lang="fr-BE" sz="2400" dirty="0" smtClean="0">
                <a:solidFill>
                  <a:srgbClr val="FFFF00"/>
                </a:solidFill>
              </a:rPr>
            </a:br>
            <a:r>
              <a:rPr lang="fr-BE" sz="2800" dirty="0" smtClean="0">
                <a:solidFill>
                  <a:srgbClr val="FFFF00"/>
                </a:solidFill>
              </a:rPr>
              <a:t> 	</a:t>
            </a:r>
            <a:endParaRPr lang="fr-BE" sz="2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n w="6350">
                  <a:noFill/>
                </a:ln>
                <a:solidFill>
                  <a:srgbClr val="FFFF00"/>
                </a:solidFill>
                <a:effectLst/>
              </a:rPr>
              <a:t>Het onderwerp verhelderen</a:t>
            </a:r>
            <a:endParaRPr lang="fr-BE" sz="32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023" y="2996952"/>
            <a:ext cx="8229600" cy="1656184"/>
          </a:xfrm>
        </p:spPr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Het materiaal moet voor ieder groepje klaarstaan.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sz="2000" dirty="0" smtClean="0">
                <a:solidFill>
                  <a:srgbClr val="FFFF00"/>
                </a:solidFill>
              </a:rPr>
              <a:t>(Emmer, water, potjes, dynamometer, beker</a:t>
            </a:r>
            <a:r>
              <a:rPr lang="fr-BE" sz="2000" dirty="0" smtClean="0">
                <a:solidFill>
                  <a:srgbClr val="FFFF00"/>
                </a:solidFill>
              </a:rPr>
              <a:t>, …)</a:t>
            </a:r>
            <a:endParaRPr lang="fr-BE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4445" y="1412776"/>
            <a:ext cx="8229600" cy="15841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De klas in kleine groepjes verdelen zodat iedere leerling makkelijk zelfstandig kan onderzoeken</a:t>
            </a:r>
            <a:r>
              <a:rPr lang="fr-BE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14445" y="4509120"/>
            <a:ext cx="8229600" cy="14401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Onder begeleiding de eerste experimenten laten doen.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sz="2000" dirty="0" smtClean="0">
                <a:solidFill>
                  <a:srgbClr val="FFFF00"/>
                </a:solidFill>
              </a:rPr>
              <a:t>(Experiment </a:t>
            </a:r>
            <a:r>
              <a:rPr lang="fr-BE" sz="2000" dirty="0" smtClean="0">
                <a:solidFill>
                  <a:srgbClr val="FFFF00"/>
                </a:solidFill>
              </a:rPr>
              <a:t>1 en 2)</a:t>
            </a:r>
            <a:endParaRPr lang="fr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600" dirty="0" smtClean="0">
                <a:ln w="6350">
                  <a:noFill/>
                </a:ln>
                <a:solidFill>
                  <a:srgbClr val="FFFF00"/>
                </a:solidFill>
              </a:rPr>
              <a:t>3 </a:t>
            </a:r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minuutjes</a:t>
            </a:r>
            <a:r>
              <a:rPr lang="fr-BE" sz="3600" dirty="0" smtClean="0">
                <a:ln w="6350">
                  <a:noFill/>
                </a:ln>
                <a:solidFill>
                  <a:srgbClr val="FFFF00"/>
                </a:solidFill>
              </a:rPr>
              <a:t> </a:t>
            </a:r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om na te denken over: 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4262598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Geef de leerlingen de tijd om na te denken </a:t>
            </a:r>
            <a:r>
              <a:rPr lang="fr-BE" sz="2800" dirty="0" smtClean="0">
                <a:solidFill>
                  <a:srgbClr val="FFFF00"/>
                </a:solidFill>
              </a:rPr>
              <a:t>en om te </a:t>
            </a:r>
            <a:r>
              <a:rPr lang="nl-BE" sz="2800" dirty="0" smtClean="0">
                <a:solidFill>
                  <a:srgbClr val="FFFF00"/>
                </a:solidFill>
              </a:rPr>
              <a:t>onderzoeken </a:t>
            </a:r>
            <a:r>
              <a:rPr lang="nl-BE" sz="2800" dirty="0">
                <a:solidFill>
                  <a:srgbClr val="FFFF00"/>
                </a:solidFill>
              </a:rPr>
              <a:t>welke factoren invloed hebben op dit verschil.</a:t>
            </a:r>
            <a:br>
              <a:rPr lang="nl-BE" sz="2800" dirty="0">
                <a:solidFill>
                  <a:srgbClr val="FFFF00"/>
                </a:solidFill>
              </a:rPr>
            </a:br>
            <a:endParaRPr lang="fr-BE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069" y="155679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Er is een verschil tussen het gewicht van het voorwerp en de gemeten kracht (zichtbare gewicht) in het water.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Welke factoren kunnen dit verschil beïnvloeden?</a:t>
            </a:r>
            <a:br>
              <a:rPr lang="nl-BE" sz="2800" dirty="0" smtClean="0">
                <a:solidFill>
                  <a:srgbClr val="FFFF00"/>
                </a:solidFill>
              </a:rPr>
            </a:br>
            <a:endParaRPr lang="nl-BE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490442" y="699931"/>
            <a:ext cx="9793088" cy="92925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Al de voorgestelde ideeën vermelden. 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83243" y="2636912"/>
            <a:ext cx="8229600" cy="129614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Niet het juiste antwoord verklappen, ook al is het gegeven.</a:t>
            </a:r>
          </a:p>
          <a:p>
            <a:endParaRPr lang="nl-BE" sz="2800" dirty="0" smtClean="0">
              <a:solidFill>
                <a:srgbClr val="FFFF00"/>
              </a:solidFill>
            </a:endParaRPr>
          </a:p>
          <a:p>
            <a:endParaRPr lang="fr-BE" sz="2800" dirty="0">
              <a:solidFill>
                <a:srgbClr val="9999FF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4631" y="1645035"/>
            <a:ext cx="8229600" cy="9918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Al de voorgestelde ideeën opschrijven</a:t>
            </a:r>
            <a:endParaRPr lang="fr-BE" sz="2800" dirty="0">
              <a:solidFill>
                <a:srgbClr val="9999FF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80864" y="4149080"/>
            <a:ext cx="8229600" cy="1512168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Experimenteren </a:t>
            </a:r>
            <a:r>
              <a:rPr lang="nl-BE" dirty="0">
                <a:solidFill>
                  <a:srgbClr val="FFFF00"/>
                </a:solidFill>
              </a:rPr>
              <a:t>om </a:t>
            </a:r>
            <a:r>
              <a:rPr lang="nl-BE" dirty="0" smtClean="0">
                <a:solidFill>
                  <a:srgbClr val="FFFF00"/>
                </a:solidFill>
              </a:rPr>
              <a:t>de voorstellen te rechtvaardigen, ook als niet al de factoren zijn opgesomd!</a:t>
            </a:r>
            <a:r>
              <a:rPr lang="nl-BE" sz="2800" dirty="0" smtClean="0">
                <a:solidFill>
                  <a:srgbClr val="FFFF00"/>
                </a:solidFill>
              </a:rPr>
              <a:t/>
            </a:r>
            <a:br>
              <a:rPr lang="nl-BE" sz="2800" dirty="0" smtClean="0">
                <a:solidFill>
                  <a:srgbClr val="FFFF00"/>
                </a:solidFill>
              </a:rPr>
            </a:br>
            <a:endParaRPr lang="nl-BE" sz="2800" dirty="0" smtClean="0">
              <a:solidFill>
                <a:srgbClr val="FFFF00"/>
              </a:solidFill>
            </a:endParaRPr>
          </a:p>
          <a:p>
            <a:endParaRPr lang="nl-BE" sz="2800" dirty="0" smtClean="0">
              <a:solidFill>
                <a:srgbClr val="FFFF00"/>
              </a:solidFill>
            </a:endParaRPr>
          </a:p>
          <a:p>
            <a:endParaRPr lang="fr-BE" sz="2800" dirty="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De klas in kleine groepjes verdelen.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303" y="4437112"/>
            <a:ext cx="7931224" cy="1872208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Zoals in een onderzoekscentrum, krijgt iedere groep leerlingen één taak. Het is niet nodig dat al de groepen al de experimenten doen.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91952" y="1556792"/>
            <a:ext cx="7931224" cy="288032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beïnvloedende factoren kunnen zijn: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Gewicht van het voorwerp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Volume van het voorwerp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Diepte van het voorwerp in de vloeistof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Grootte van de beker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Soort vloeistof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Ieder factor leidt tot één taak.</a:t>
            </a:r>
            <a:endParaRPr lang="nl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647</TotalTime>
  <Words>410</Words>
  <Application>Microsoft Office PowerPoint</Application>
  <PresentationFormat>Affichage à l'écran (4:3)</PresentationFormat>
  <Paragraphs>54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Verve</vt:lpstr>
      <vt:lpstr>Office-thema</vt:lpstr>
      <vt:lpstr>Présentation PowerPoint</vt:lpstr>
      <vt:lpstr>De kracht van</vt:lpstr>
      <vt:lpstr>Présentation PowerPoint</vt:lpstr>
      <vt:lpstr>Belangstelling voor het onderwerp wekken</vt:lpstr>
      <vt:lpstr>Eerste ideeën </vt:lpstr>
      <vt:lpstr>Het onderwerp verhelderen</vt:lpstr>
      <vt:lpstr>3 minuutjes om na te denken over: </vt:lpstr>
      <vt:lpstr>Présentation PowerPoint</vt:lpstr>
      <vt:lpstr>De klas in kleine groepjes verdelen.</vt:lpstr>
      <vt:lpstr>Enkele experimenten</vt:lpstr>
      <vt:lpstr>Présentation PowerPoint</vt:lpstr>
      <vt:lpstr>Présentation PowerPoint</vt:lpstr>
      <vt:lpstr>Présentation PowerPoint</vt:lpstr>
      <vt:lpstr>Présentation PowerPoint</vt:lpstr>
      <vt:lpstr>De kracht van Archimedes</vt:lpstr>
      <vt:lpstr>De kracht van Archimedes</vt:lpstr>
      <vt:lpstr>De kracht van Archimedes</vt:lpstr>
      <vt:lpstr>De kracht van Archimedes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Archimède</dc:title>
  <dc:creator>Utilisateur</dc:creator>
  <cp:lastModifiedBy>User</cp:lastModifiedBy>
  <cp:revision>80</cp:revision>
  <dcterms:created xsi:type="dcterms:W3CDTF">2013-04-04T18:03:06Z</dcterms:created>
  <dcterms:modified xsi:type="dcterms:W3CDTF">2014-01-07T11:12:17Z</dcterms:modified>
</cp:coreProperties>
</file>